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R2uREisvFrXrOv86jM6ZNNaGB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9" name="Google Shape;2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1" name="Google Shape;35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8"/>
          <p:cNvSpPr/>
          <p:nvPr>
            <p:ph idx="2" type="pic"/>
          </p:nvPr>
        </p:nvSpPr>
        <p:spPr>
          <a:xfrm>
            <a:off x="5183188" y="987425"/>
            <a:ext cx="6172200" cy="4873625"/>
          </a:xfrm>
          <a:prstGeom prst="rect">
            <a:avLst/>
          </a:prstGeom>
          <a:noFill/>
          <a:ln>
            <a:noFill/>
          </a:ln>
        </p:spPr>
      </p:sp>
      <p:sp>
        <p:nvSpPr>
          <p:cNvPr id="64" name="Google Shape;64;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8.jpg"/><Relationship Id="rId6"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jp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4923" l="0" r="0" t="0"/>
          <a:stretch/>
        </p:blipFill>
        <p:spPr>
          <a:xfrm>
            <a:off x="0" y="0"/>
            <a:ext cx="12192000" cy="6858001"/>
          </a:xfrm>
          <a:prstGeom prst="rect">
            <a:avLst/>
          </a:prstGeom>
          <a:noFill/>
          <a:ln>
            <a:noFill/>
          </a:ln>
        </p:spPr>
      </p:pic>
      <p:sp>
        <p:nvSpPr>
          <p:cNvPr id="85" name="Google Shape;85;p1"/>
          <p:cNvSpPr/>
          <p:nvPr/>
        </p:nvSpPr>
        <p:spPr>
          <a:xfrm>
            <a:off x="0" y="0"/>
            <a:ext cx="12192000" cy="6858000"/>
          </a:xfrm>
          <a:custGeom>
            <a:rect b="b" l="l" r="r" t="t"/>
            <a:pathLst>
              <a:path extrusionOk="0" h="6858000" w="12192000">
                <a:moveTo>
                  <a:pt x="12192000" y="0"/>
                </a:moveTo>
                <a:lnTo>
                  <a:pt x="0" y="0"/>
                </a:lnTo>
                <a:lnTo>
                  <a:pt x="0" y="6857998"/>
                </a:lnTo>
                <a:lnTo>
                  <a:pt x="12192000" y="6857998"/>
                </a:lnTo>
                <a:lnTo>
                  <a:pt x="12192000" y="0"/>
                </a:lnTo>
                <a:close/>
              </a:path>
            </a:pathLst>
          </a:custGeom>
          <a:solidFill>
            <a:srgbClr val="1A334B">
              <a:alpha val="83137"/>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txBox="1"/>
          <p:nvPr/>
        </p:nvSpPr>
        <p:spPr>
          <a:xfrm>
            <a:off x="2848801" y="2363242"/>
            <a:ext cx="6494399" cy="936154"/>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6000"/>
              <a:buFont typeface="Georgia"/>
              <a:buNone/>
            </a:pPr>
            <a:r>
              <a:rPr b="0" i="0" lang="en-US" sz="6000" u="none" cap="none" strike="noStrike">
                <a:solidFill>
                  <a:schemeClr val="lt1"/>
                </a:solidFill>
                <a:latin typeface="Georgia"/>
                <a:ea typeface="Georgia"/>
                <a:cs typeface="Georgia"/>
                <a:sym typeface="Georgia"/>
              </a:rPr>
              <a:t>Case Management</a:t>
            </a:r>
            <a:endParaRPr b="0" i="0" sz="1400" u="none" cap="none" strike="noStrike">
              <a:solidFill>
                <a:srgbClr val="000000"/>
              </a:solidFill>
              <a:latin typeface="Arial"/>
              <a:ea typeface="Arial"/>
              <a:cs typeface="Arial"/>
              <a:sym typeface="Arial"/>
            </a:endParaRPr>
          </a:p>
        </p:txBody>
      </p:sp>
      <p:pic>
        <p:nvPicPr>
          <p:cNvPr id="87" name="Google Shape;87;p1"/>
          <p:cNvPicPr preferRelativeResize="0"/>
          <p:nvPr/>
        </p:nvPicPr>
        <p:blipFill rotWithShape="1">
          <a:blip r:embed="rId4">
            <a:alphaModFix/>
          </a:blip>
          <a:srcRect b="0" l="0" r="0" t="0"/>
          <a:stretch/>
        </p:blipFill>
        <p:spPr>
          <a:xfrm>
            <a:off x="4704500" y="4343250"/>
            <a:ext cx="2782998" cy="2307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0"/>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210" name="Google Shape;210;p10"/>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211" name="Google Shape;211;p10"/>
          <p:cNvGrpSpPr/>
          <p:nvPr/>
        </p:nvGrpSpPr>
        <p:grpSpPr>
          <a:xfrm>
            <a:off x="9468371" y="6243362"/>
            <a:ext cx="2388889" cy="590652"/>
            <a:chOff x="9468371" y="6243362"/>
            <a:chExt cx="2388889" cy="590652"/>
          </a:xfrm>
        </p:grpSpPr>
        <p:pic>
          <p:nvPicPr>
            <p:cNvPr id="212" name="Google Shape;212;p10"/>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213" name="Google Shape;213;p10"/>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214" name="Google Shape;214;p10"/>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09</a:t>
            </a:r>
            <a:endParaRPr b="0" i="0" sz="1400" u="none" cap="none" strike="noStrike">
              <a:solidFill>
                <a:srgbClr val="000000"/>
              </a:solidFill>
              <a:latin typeface="Arial"/>
              <a:ea typeface="Arial"/>
              <a:cs typeface="Arial"/>
              <a:sym typeface="Arial"/>
            </a:endParaRPr>
          </a:p>
        </p:txBody>
      </p:sp>
      <p:sp>
        <p:nvSpPr>
          <p:cNvPr id="215" name="Google Shape;215;p10"/>
          <p:cNvSpPr txBox="1"/>
          <p:nvPr>
            <p:ph type="title"/>
          </p:nvPr>
        </p:nvSpPr>
        <p:spPr>
          <a:xfrm>
            <a:off x="478156" y="925628"/>
            <a:ext cx="6583044"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Step One: Intake/Admission</a:t>
            </a:r>
            <a:endParaRPr sz="3600">
              <a:solidFill>
                <a:srgbClr val="F37124"/>
              </a:solidFill>
              <a:latin typeface="Georgia"/>
              <a:ea typeface="Georgia"/>
              <a:cs typeface="Georgia"/>
              <a:sym typeface="Georgia"/>
            </a:endParaRPr>
          </a:p>
        </p:txBody>
      </p:sp>
      <p:sp>
        <p:nvSpPr>
          <p:cNvPr id="216" name="Google Shape;216;p10"/>
          <p:cNvSpPr txBox="1"/>
          <p:nvPr/>
        </p:nvSpPr>
        <p:spPr>
          <a:xfrm>
            <a:off x="478154" y="1717302"/>
            <a:ext cx="7932256" cy="3516347"/>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1D3349"/>
              </a:buClr>
              <a:buSzPts val="1800"/>
              <a:buFont typeface="Arial"/>
              <a:buNone/>
            </a:pPr>
            <a:r>
              <a:rPr b="1" i="0" lang="en-US" sz="1800" u="none" cap="none" strike="noStrike">
                <a:solidFill>
                  <a:srgbClr val="1D3349"/>
                </a:solidFill>
                <a:latin typeface="Arial"/>
                <a:ea typeface="Arial"/>
                <a:cs typeface="Arial"/>
                <a:sym typeface="Arial"/>
              </a:rPr>
              <a:t>When Riya arrived at Caring CCI, the staff took the following steps:</a:t>
            </a:r>
            <a:endParaRPr b="1" i="0" sz="1800" u="none" cap="none" strike="noStrike">
              <a:solidFill>
                <a:schemeClr val="dk1"/>
              </a:solidFill>
              <a:latin typeface="Arial"/>
              <a:ea typeface="Arial"/>
              <a:cs typeface="Arial"/>
              <a:sym typeface="Arial"/>
            </a:endParaRPr>
          </a:p>
          <a:p>
            <a:pPr indent="0" lvl="0" marL="0" marR="0" rtl="0" algn="l">
              <a:lnSpc>
                <a:spcPct val="100000"/>
              </a:lnSpc>
              <a:spcBef>
                <a:spcPts val="1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a:p>
            <a:pPr indent="-285750" lvl="0" marL="297815" marR="5080" rtl="0" algn="l">
              <a:lnSpc>
                <a:spcPct val="150000"/>
              </a:lnSpc>
              <a:spcBef>
                <a:spcPts val="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Looked for concerns that needed to be addressed immediately such as health  issues, signs of abuse, etc.</a:t>
            </a:r>
            <a:endParaRPr b="0" i="0" sz="2000" u="none" cap="none" strike="noStrike">
              <a:solidFill>
                <a:schemeClr val="dk1"/>
              </a:solidFill>
              <a:latin typeface="Arial"/>
              <a:ea typeface="Arial"/>
              <a:cs typeface="Arial"/>
              <a:sym typeface="Arial"/>
            </a:endParaRPr>
          </a:p>
          <a:p>
            <a:pPr indent="-285750" lvl="0" marL="285750" marR="38735" rtl="0" algn="l">
              <a:lnSpc>
                <a:spcPct val="15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Collected all required documents and presented to the appropriate authorities  (India: JJA Form 17 to CWC within 24 hours)</a:t>
            </a:r>
            <a:endParaRPr b="0" i="0" sz="2400" u="none" cap="none" strike="noStrike">
              <a:solidFill>
                <a:schemeClr val="dk1"/>
              </a:solidFill>
              <a:latin typeface="Arial"/>
              <a:ea typeface="Arial"/>
              <a:cs typeface="Arial"/>
              <a:sym typeface="Arial"/>
            </a:endParaRPr>
          </a:p>
          <a:p>
            <a:pPr indent="-285750" lvl="0" marL="297815" marR="206375" rtl="0" algn="l">
              <a:lnSpc>
                <a:spcPct val="15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If Riya had been lost or abandoned, they would have notified police or other  authorities (India: CCI must submit Form 17 to local police)</a:t>
            </a:r>
            <a:endParaRPr b="0" i="0" sz="2400" u="none" cap="none" strike="noStrike">
              <a:solidFill>
                <a:schemeClr val="dk1"/>
              </a:solidFill>
              <a:latin typeface="Arial"/>
              <a:ea typeface="Arial"/>
              <a:cs typeface="Arial"/>
              <a:sym typeface="Arial"/>
            </a:endParaRPr>
          </a:p>
          <a:p>
            <a:pPr indent="-285750" lvl="0" marL="297815" marR="0" rtl="0" algn="l">
              <a:lnSpc>
                <a:spcPct val="15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Determined immediate, short-term placement into CCI</a:t>
            </a:r>
            <a:endParaRPr b="0" i="0" sz="1800" u="none" cap="none" strike="noStrike">
              <a:solidFill>
                <a:schemeClr val="dk1"/>
              </a:solidFill>
              <a:latin typeface="Arial"/>
              <a:ea typeface="Arial"/>
              <a:cs typeface="Arial"/>
              <a:sym typeface="Arial"/>
            </a:endParaRPr>
          </a:p>
        </p:txBody>
      </p:sp>
      <p:sp>
        <p:nvSpPr>
          <p:cNvPr id="217" name="Google Shape;217;p10"/>
          <p:cNvSpPr txBox="1"/>
          <p:nvPr/>
        </p:nvSpPr>
        <p:spPr>
          <a:xfrm>
            <a:off x="9188068" y="921940"/>
            <a:ext cx="2698750" cy="1761829"/>
          </a:xfrm>
          <a:prstGeom prst="rect">
            <a:avLst/>
          </a:prstGeom>
          <a:noFill/>
          <a:ln>
            <a:noFill/>
          </a:ln>
        </p:spPr>
        <p:txBody>
          <a:bodyPr anchorCtr="0" anchor="t" bIns="0" lIns="0" spcFirstLastPara="1" rIns="0" wrap="square" tIns="15225">
            <a:spAutoFit/>
          </a:bodyPr>
          <a:lstStyle/>
          <a:p>
            <a:pPr indent="0" lvl="0" marL="12700" marR="5080" rtl="0" algn="l">
              <a:lnSpc>
                <a:spcPct val="120100"/>
              </a:lnSpc>
              <a:spcBef>
                <a:spcPts val="0"/>
              </a:spcBef>
              <a:spcAft>
                <a:spcPts val="0"/>
              </a:spcAft>
              <a:buClr>
                <a:srgbClr val="000000"/>
              </a:buClr>
              <a:buSzPts val="1600"/>
              <a:buFont typeface="Arial"/>
              <a:buNone/>
            </a:pPr>
            <a:r>
              <a:rPr b="0" i="1" lang="en-US" sz="1600" u="none" cap="none" strike="noStrike">
                <a:solidFill>
                  <a:srgbClr val="1D3349"/>
                </a:solidFill>
                <a:latin typeface="Georgia"/>
                <a:ea typeface="Georgia"/>
                <a:cs typeface="Georgia"/>
                <a:sym typeface="Georgia"/>
              </a:rPr>
              <a:t>Riya is not able to return  immediately to her family  home so short-term  placement was needed in a  CCI until her family situation  could be strengthened.</a:t>
            </a:r>
            <a:endParaRPr b="0" i="0" sz="1600" u="none" cap="none" strike="noStrike">
              <a:solidFill>
                <a:schemeClr val="dk1"/>
              </a:solidFill>
              <a:latin typeface="Georgia"/>
              <a:ea typeface="Georgia"/>
              <a:cs typeface="Georgia"/>
              <a:sym typeface="Georgia"/>
            </a:endParaRPr>
          </a:p>
        </p:txBody>
      </p:sp>
      <p:grpSp>
        <p:nvGrpSpPr>
          <p:cNvPr id="218" name="Google Shape;218;p10"/>
          <p:cNvGrpSpPr/>
          <p:nvPr/>
        </p:nvGrpSpPr>
        <p:grpSpPr>
          <a:xfrm>
            <a:off x="9190990" y="2823210"/>
            <a:ext cx="2710180" cy="3154680"/>
            <a:chOff x="9190990" y="2457450"/>
            <a:chExt cx="2710180" cy="3154680"/>
          </a:xfrm>
        </p:grpSpPr>
        <p:sp>
          <p:nvSpPr>
            <p:cNvPr id="219" name="Google Shape;219;p10"/>
            <p:cNvSpPr/>
            <p:nvPr/>
          </p:nvSpPr>
          <p:spPr>
            <a:xfrm>
              <a:off x="9210040" y="2476500"/>
              <a:ext cx="2672079" cy="311658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0" name="Google Shape;220;p10"/>
            <p:cNvSpPr/>
            <p:nvPr/>
          </p:nvSpPr>
          <p:spPr>
            <a:xfrm>
              <a:off x="9190990" y="2457450"/>
              <a:ext cx="2710180" cy="3154680"/>
            </a:xfrm>
            <a:custGeom>
              <a:rect b="b" l="l" r="r" t="t"/>
              <a:pathLst>
                <a:path extrusionOk="0" h="3154679" w="2710179">
                  <a:moveTo>
                    <a:pt x="0" y="3154680"/>
                  </a:moveTo>
                  <a:lnTo>
                    <a:pt x="2710179" y="3154680"/>
                  </a:lnTo>
                  <a:lnTo>
                    <a:pt x="2710179" y="0"/>
                  </a:lnTo>
                  <a:lnTo>
                    <a:pt x="0" y="0"/>
                  </a:lnTo>
                  <a:lnTo>
                    <a:pt x="0" y="3154680"/>
                  </a:lnTo>
                  <a:close/>
                </a:path>
              </a:pathLst>
            </a:custGeom>
            <a:noFill/>
            <a:ln cap="flat" cmpd="sng" w="38100">
              <a:solidFill>
                <a:srgbClr val="1E334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cxnSp>
        <p:nvCxnSpPr>
          <p:cNvPr id="221" name="Google Shape;221;p10"/>
          <p:cNvCxnSpPr/>
          <p:nvPr/>
        </p:nvCxnSpPr>
        <p:spPr>
          <a:xfrm>
            <a:off x="8800699" y="1036320"/>
            <a:ext cx="0" cy="4907079"/>
          </a:xfrm>
          <a:prstGeom prst="straightConnector1">
            <a:avLst/>
          </a:prstGeom>
          <a:noFill/>
          <a:ln cap="flat" cmpd="sng" w="19050">
            <a:solidFill>
              <a:srgbClr val="13314A"/>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11"/>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227" name="Google Shape;227;p11"/>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228" name="Google Shape;228;p11"/>
          <p:cNvGrpSpPr/>
          <p:nvPr/>
        </p:nvGrpSpPr>
        <p:grpSpPr>
          <a:xfrm>
            <a:off x="9468371" y="6243362"/>
            <a:ext cx="2388889" cy="590652"/>
            <a:chOff x="9468371" y="6243362"/>
            <a:chExt cx="2388889" cy="590652"/>
          </a:xfrm>
        </p:grpSpPr>
        <p:pic>
          <p:nvPicPr>
            <p:cNvPr id="229" name="Google Shape;229;p11"/>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230" name="Google Shape;230;p11"/>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231" name="Google Shape;231;p11"/>
          <p:cNvSpPr txBox="1"/>
          <p:nvPr/>
        </p:nvSpPr>
        <p:spPr>
          <a:xfrm>
            <a:off x="11627581" y="391252"/>
            <a:ext cx="229800" cy="243600"/>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232" name="Google Shape;232;p11"/>
          <p:cNvSpPr txBox="1"/>
          <p:nvPr>
            <p:ph type="title"/>
          </p:nvPr>
        </p:nvSpPr>
        <p:spPr>
          <a:xfrm>
            <a:off x="478156" y="763068"/>
            <a:ext cx="6583044"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Step Two: Assessment</a:t>
            </a:r>
            <a:endParaRPr sz="3600">
              <a:solidFill>
                <a:srgbClr val="F37124"/>
              </a:solidFill>
              <a:latin typeface="Georgia"/>
              <a:ea typeface="Georgia"/>
              <a:cs typeface="Georgia"/>
              <a:sym typeface="Georgia"/>
            </a:endParaRPr>
          </a:p>
        </p:txBody>
      </p:sp>
      <p:sp>
        <p:nvSpPr>
          <p:cNvPr id="233" name="Google Shape;233;p11"/>
          <p:cNvSpPr txBox="1"/>
          <p:nvPr/>
        </p:nvSpPr>
        <p:spPr>
          <a:xfrm>
            <a:off x="478156" y="1496579"/>
            <a:ext cx="8869044" cy="3998531"/>
          </a:xfrm>
          <a:prstGeom prst="rect">
            <a:avLst/>
          </a:prstGeom>
          <a:noFill/>
          <a:ln>
            <a:noFill/>
          </a:ln>
        </p:spPr>
        <p:txBody>
          <a:bodyPr anchorCtr="0" anchor="ctr" bIns="0" lIns="0" spcFirstLastPara="1" rIns="0" wrap="square" tIns="12700">
            <a:spAutoFit/>
          </a:bodyPr>
          <a:lstStyle/>
          <a:p>
            <a:pPr indent="0" lvl="0" marL="25400" marR="41910" rtl="0" algn="l">
              <a:lnSpc>
                <a:spcPct val="100000"/>
              </a:lnSpc>
              <a:spcBef>
                <a:spcPts val="0"/>
              </a:spcBef>
              <a:spcAft>
                <a:spcPts val="0"/>
              </a:spcAft>
              <a:buClr>
                <a:srgbClr val="1D3349"/>
              </a:buClr>
              <a:buSzPts val="1600"/>
              <a:buFont typeface="Arial"/>
              <a:buNone/>
            </a:pPr>
            <a:r>
              <a:rPr b="0" i="0" lang="en-US" sz="1600" u="none" cap="none" strike="noStrike">
                <a:solidFill>
                  <a:srgbClr val="1D3349"/>
                </a:solidFill>
                <a:latin typeface="Arial"/>
                <a:ea typeface="Arial"/>
                <a:cs typeface="Arial"/>
                <a:sym typeface="Arial"/>
              </a:rPr>
              <a:t>Once the Intake process was completed, the Caring CCI Case Manager turned her focus to understanding more about Riya’s strengths and challenges in all of the child development areas, as well as learning about her family’s current situation.</a:t>
            </a:r>
            <a:endParaRPr b="0" i="0" sz="1400" u="none" cap="none" strike="noStrike">
              <a:solidFill>
                <a:srgbClr val="000000"/>
              </a:solidFill>
              <a:latin typeface="Arial"/>
              <a:ea typeface="Arial"/>
              <a:cs typeface="Arial"/>
              <a:sym typeface="Arial"/>
            </a:endParaRPr>
          </a:p>
          <a:p>
            <a:pPr indent="0" lvl="0" marL="25400" marR="41910" rtl="0" algn="l">
              <a:lnSpc>
                <a:spcPct val="100000"/>
              </a:lnSpc>
              <a:spcBef>
                <a:spcPts val="100"/>
              </a:spcBef>
              <a:spcAft>
                <a:spcPts val="0"/>
              </a:spcAft>
              <a:buClr>
                <a:schemeClr val="dk1"/>
              </a:buClr>
              <a:buSzPts val="1600"/>
              <a:buFont typeface="Calibri"/>
              <a:buNone/>
            </a:pPr>
            <a:r>
              <a:t/>
            </a:r>
            <a:endParaRPr b="0" i="0" sz="1600" u="none" cap="none" strike="noStrike">
              <a:solidFill>
                <a:srgbClr val="1D3349"/>
              </a:solidFill>
              <a:latin typeface="Arial"/>
              <a:ea typeface="Arial"/>
              <a:cs typeface="Arial"/>
              <a:sym typeface="Arial"/>
            </a:endParaRPr>
          </a:p>
          <a:p>
            <a:pPr indent="0" lvl="0" marL="25400" marR="41910" rtl="0" algn="l">
              <a:lnSpc>
                <a:spcPct val="100000"/>
              </a:lnSpc>
              <a:spcBef>
                <a:spcPts val="100"/>
              </a:spcBef>
              <a:spcAft>
                <a:spcPts val="0"/>
              </a:spcAft>
              <a:buClr>
                <a:srgbClr val="1D3349"/>
              </a:buClr>
              <a:buSzPts val="1600"/>
              <a:buFont typeface="Arial"/>
              <a:buNone/>
            </a:pPr>
            <a:r>
              <a:rPr b="1" i="0" lang="en-US" sz="1600" u="none" cap="none" strike="noStrike">
                <a:solidFill>
                  <a:srgbClr val="1D3349"/>
                </a:solidFill>
                <a:latin typeface="Arial"/>
                <a:ea typeface="Arial"/>
                <a:cs typeface="Arial"/>
                <a:sym typeface="Arial"/>
              </a:rPr>
              <a:t>This process included:</a:t>
            </a:r>
            <a:endParaRPr b="1" i="0" sz="1600" u="none" cap="none" strike="noStrike">
              <a:solidFill>
                <a:schemeClr val="dk1"/>
              </a:solidFill>
              <a:latin typeface="Arial"/>
              <a:ea typeface="Arial"/>
              <a:cs typeface="Arial"/>
              <a:sym typeface="Arial"/>
            </a:endParaRPr>
          </a:p>
          <a:p>
            <a:pPr indent="-285750" lvl="0" marL="310515" marR="0" rtl="0" algn="l">
              <a:lnSpc>
                <a:spcPct val="100000"/>
              </a:lnSpc>
              <a:spcBef>
                <a:spcPts val="960"/>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Identifying Riya’s interests, concerns, needs, strengths, and her support system Collaborating with family members and professionals in Riya’s life (health, education, mental health, etc.)</a:t>
            </a:r>
            <a:endParaRPr b="0" i="0" sz="1600" u="none" cap="none" strike="noStrike">
              <a:solidFill>
                <a:schemeClr val="dk1"/>
              </a:solidFill>
              <a:latin typeface="Arial"/>
              <a:ea typeface="Arial"/>
              <a:cs typeface="Arial"/>
              <a:sym typeface="Arial"/>
            </a:endParaRPr>
          </a:p>
          <a:p>
            <a:pPr indent="-285750" lvl="0" marL="310515" marR="0" rtl="0" algn="l">
              <a:lnSpc>
                <a:spcPct val="100000"/>
              </a:lnSpc>
              <a:spcBef>
                <a:spcPts val="960"/>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Completing a comprehensive child care plan to address her needs and identify potential interventions India: Child Case History - JJA Form 43 and Individual Care Plan (ICP) – JJA Form 7 within one month</a:t>
            </a:r>
            <a:endParaRPr b="0" i="0" sz="1600" u="none" cap="none" strike="noStrike">
              <a:solidFill>
                <a:schemeClr val="dk1"/>
              </a:solidFill>
              <a:latin typeface="Arial"/>
              <a:ea typeface="Arial"/>
              <a:cs typeface="Arial"/>
              <a:sym typeface="Arial"/>
            </a:endParaRPr>
          </a:p>
          <a:p>
            <a:pPr indent="-285750" lvl="0" marL="310515" marR="0" rtl="0" algn="l">
              <a:lnSpc>
                <a:spcPct val="100000"/>
              </a:lnSpc>
              <a:spcBef>
                <a:spcPts val="960"/>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Assessing the </a:t>
            </a:r>
            <a:r>
              <a:rPr b="0" i="0" lang="en-US" sz="1600" u="sng" cap="none" strike="noStrike">
                <a:solidFill>
                  <a:srgbClr val="1D3349"/>
                </a:solidFill>
                <a:latin typeface="Arial"/>
                <a:ea typeface="Arial"/>
                <a:cs typeface="Arial"/>
                <a:sym typeface="Arial"/>
              </a:rPr>
              <a:t>safety</a:t>
            </a:r>
            <a:r>
              <a:rPr b="0" i="0" lang="en-US" sz="1600" u="none" cap="none" strike="noStrike">
                <a:solidFill>
                  <a:srgbClr val="1D3349"/>
                </a:solidFill>
                <a:latin typeface="Arial"/>
                <a:ea typeface="Arial"/>
                <a:cs typeface="Arial"/>
                <a:sym typeface="Arial"/>
              </a:rPr>
              <a:t> of the family environment through </a:t>
            </a:r>
            <a:r>
              <a:rPr b="0" i="0" lang="en-US" sz="1600" u="none" cap="none" strike="noStrike">
                <a:solidFill>
                  <a:srgbClr val="FF0000"/>
                </a:solidFill>
                <a:latin typeface="Arial"/>
                <a:ea typeface="Arial"/>
                <a:cs typeface="Arial"/>
                <a:sym typeface="Arial"/>
              </a:rPr>
              <a:t>Red Flag </a:t>
            </a:r>
            <a:r>
              <a:rPr b="0" i="0" lang="en-US" sz="1600" u="none" cap="none" strike="noStrike">
                <a:solidFill>
                  <a:srgbClr val="1D3349"/>
                </a:solidFill>
                <a:latin typeface="Arial"/>
                <a:ea typeface="Arial"/>
                <a:cs typeface="Arial"/>
                <a:sym typeface="Arial"/>
              </a:rPr>
              <a:t>items identified on the Home Thrive Scale</a:t>
            </a:r>
            <a:r>
              <a:rPr b="0" baseline="30000" i="0" lang="en-US" sz="1600" u="none" cap="none" strike="noStrike">
                <a:solidFill>
                  <a:srgbClr val="1D3349"/>
                </a:solidFill>
                <a:latin typeface="Arial"/>
                <a:ea typeface="Arial"/>
                <a:cs typeface="Arial"/>
                <a:sym typeface="Arial"/>
              </a:rPr>
              <a:t>TM</a:t>
            </a:r>
            <a:endParaRPr b="0" baseline="30000" i="0" sz="1600" u="none" cap="none" strike="noStrike">
              <a:solidFill>
                <a:schemeClr val="dk1"/>
              </a:solidFill>
              <a:latin typeface="Arial"/>
              <a:ea typeface="Arial"/>
              <a:cs typeface="Arial"/>
              <a:sym typeface="Arial"/>
            </a:endParaRPr>
          </a:p>
          <a:p>
            <a:pPr indent="-285750" lvl="0" marL="310515" marR="0" rtl="0" algn="l">
              <a:lnSpc>
                <a:spcPct val="100000"/>
              </a:lnSpc>
              <a:spcBef>
                <a:spcPts val="960"/>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Determining if reintegration is possible after contact with family India: Social Investigation Report – JJA Form 22 within 15 days</a:t>
            </a:r>
            <a:endParaRPr b="0" i="0" sz="1600" u="none" cap="none" strike="noStrike">
              <a:solidFill>
                <a:schemeClr val="dk1"/>
              </a:solidFill>
              <a:latin typeface="Arial"/>
              <a:ea typeface="Arial"/>
              <a:cs typeface="Arial"/>
              <a:sym typeface="Arial"/>
            </a:endParaRPr>
          </a:p>
        </p:txBody>
      </p:sp>
      <p:pic>
        <p:nvPicPr>
          <p:cNvPr id="234" name="Google Shape;234;p11"/>
          <p:cNvPicPr preferRelativeResize="0"/>
          <p:nvPr/>
        </p:nvPicPr>
        <p:blipFill rotWithShape="1">
          <a:blip r:embed="rId5">
            <a:alphaModFix/>
          </a:blip>
          <a:srcRect b="0" l="0" r="0" t="0"/>
          <a:stretch/>
        </p:blipFill>
        <p:spPr>
          <a:xfrm>
            <a:off x="9499600" y="1056640"/>
            <a:ext cx="2514600" cy="1819275"/>
          </a:xfrm>
          <a:prstGeom prst="rect">
            <a:avLst/>
          </a:prstGeom>
          <a:noFill/>
          <a:ln>
            <a:noFill/>
          </a:ln>
        </p:spPr>
      </p:pic>
      <p:pic>
        <p:nvPicPr>
          <p:cNvPr id="235" name="Google Shape;235;p11"/>
          <p:cNvPicPr preferRelativeResize="0"/>
          <p:nvPr/>
        </p:nvPicPr>
        <p:blipFill rotWithShape="1">
          <a:blip r:embed="rId6">
            <a:alphaModFix/>
          </a:blip>
          <a:srcRect b="0" l="0" r="0" t="0"/>
          <a:stretch/>
        </p:blipFill>
        <p:spPr>
          <a:xfrm>
            <a:off x="9499600" y="3028315"/>
            <a:ext cx="2540000" cy="1690254"/>
          </a:xfrm>
          <a:prstGeom prst="rect">
            <a:avLst/>
          </a:prstGeom>
          <a:noFill/>
          <a:ln>
            <a:noFill/>
          </a:ln>
        </p:spPr>
      </p:pic>
      <p:sp>
        <p:nvSpPr>
          <p:cNvPr id="236" name="Google Shape;236;p11"/>
          <p:cNvSpPr txBox="1"/>
          <p:nvPr/>
        </p:nvSpPr>
        <p:spPr>
          <a:xfrm>
            <a:off x="10700225" y="4656600"/>
            <a:ext cx="1631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image: Stock Photos</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2"/>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242" name="Google Shape;242;p12"/>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243" name="Google Shape;243;p12"/>
          <p:cNvGrpSpPr/>
          <p:nvPr/>
        </p:nvGrpSpPr>
        <p:grpSpPr>
          <a:xfrm>
            <a:off x="9468371" y="6243362"/>
            <a:ext cx="2388889" cy="590652"/>
            <a:chOff x="9468371" y="6243362"/>
            <a:chExt cx="2388889" cy="590652"/>
          </a:xfrm>
        </p:grpSpPr>
        <p:pic>
          <p:nvPicPr>
            <p:cNvPr id="244" name="Google Shape;244;p12"/>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245" name="Google Shape;245;p12"/>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246" name="Google Shape;246;p12"/>
          <p:cNvSpPr txBox="1"/>
          <p:nvPr/>
        </p:nvSpPr>
        <p:spPr>
          <a:xfrm>
            <a:off x="11627581" y="391252"/>
            <a:ext cx="229800" cy="243600"/>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11</a:t>
            </a:r>
            <a:endParaRPr b="0" i="0" sz="1400" u="none" cap="none" strike="noStrike">
              <a:solidFill>
                <a:srgbClr val="000000"/>
              </a:solidFill>
              <a:latin typeface="Arial"/>
              <a:ea typeface="Arial"/>
              <a:cs typeface="Arial"/>
              <a:sym typeface="Arial"/>
            </a:endParaRPr>
          </a:p>
        </p:txBody>
      </p:sp>
      <p:sp>
        <p:nvSpPr>
          <p:cNvPr id="247" name="Google Shape;247;p12"/>
          <p:cNvSpPr txBox="1"/>
          <p:nvPr>
            <p:ph type="title"/>
          </p:nvPr>
        </p:nvSpPr>
        <p:spPr>
          <a:xfrm>
            <a:off x="478156" y="763068"/>
            <a:ext cx="4418964"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Step Three: Planning</a:t>
            </a:r>
            <a:endParaRPr sz="3600">
              <a:solidFill>
                <a:srgbClr val="F37124"/>
              </a:solidFill>
              <a:latin typeface="Georgia"/>
              <a:ea typeface="Georgia"/>
              <a:cs typeface="Georgia"/>
              <a:sym typeface="Georgia"/>
            </a:endParaRPr>
          </a:p>
        </p:txBody>
      </p:sp>
      <p:sp>
        <p:nvSpPr>
          <p:cNvPr id="248" name="Google Shape;248;p12"/>
          <p:cNvSpPr txBox="1"/>
          <p:nvPr/>
        </p:nvSpPr>
        <p:spPr>
          <a:xfrm>
            <a:off x="10200644" y="1483596"/>
            <a:ext cx="1772917" cy="3890809"/>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800"/>
              <a:buFont typeface="Arial"/>
              <a:buNone/>
            </a:pPr>
            <a:r>
              <a:rPr b="0" i="1" lang="en-US" sz="1800" u="none" cap="none" strike="noStrike">
                <a:solidFill>
                  <a:srgbClr val="1E3348"/>
                </a:solidFill>
                <a:latin typeface="Georgia"/>
                <a:ea typeface="Georgia"/>
                <a:cs typeface="Georgia"/>
                <a:sym typeface="Georgia"/>
              </a:rPr>
              <a:t>It was determined that  Riya’s mom could support her if childcare  was made available while she was at work, and emotional support was provided to both regarding the loss of their father/husband.</a:t>
            </a:r>
            <a:endParaRPr b="0" i="0" sz="1800" u="none" cap="none" strike="noStrike">
              <a:solidFill>
                <a:schemeClr val="dk1"/>
              </a:solidFill>
              <a:latin typeface="Georgia"/>
              <a:ea typeface="Georgia"/>
              <a:cs typeface="Georgia"/>
              <a:sym typeface="Georgia"/>
            </a:endParaRPr>
          </a:p>
        </p:txBody>
      </p:sp>
      <p:cxnSp>
        <p:nvCxnSpPr>
          <p:cNvPr id="249" name="Google Shape;249;p12"/>
          <p:cNvCxnSpPr/>
          <p:nvPr/>
        </p:nvCxnSpPr>
        <p:spPr>
          <a:xfrm>
            <a:off x="9989419" y="1564640"/>
            <a:ext cx="0" cy="3728720"/>
          </a:xfrm>
          <a:prstGeom prst="straightConnector1">
            <a:avLst/>
          </a:prstGeom>
          <a:noFill/>
          <a:ln cap="flat" cmpd="sng" w="19050">
            <a:solidFill>
              <a:srgbClr val="13314A"/>
            </a:solidFill>
            <a:prstDash val="solid"/>
            <a:miter lim="800000"/>
            <a:headEnd len="sm" w="sm" type="none"/>
            <a:tailEnd len="sm" w="sm" type="none"/>
          </a:ln>
        </p:spPr>
      </p:cxnSp>
      <p:sp>
        <p:nvSpPr>
          <p:cNvPr id="250" name="Google Shape;250;p12"/>
          <p:cNvSpPr txBox="1"/>
          <p:nvPr/>
        </p:nvSpPr>
        <p:spPr>
          <a:xfrm>
            <a:off x="478154" y="1525412"/>
            <a:ext cx="9358863" cy="1177245"/>
          </a:xfrm>
          <a:prstGeom prst="rect">
            <a:avLst/>
          </a:prstGeom>
          <a:noFill/>
          <a:ln>
            <a:noFill/>
          </a:ln>
        </p:spPr>
        <p:txBody>
          <a:bodyPr anchorCtr="0" anchor="ctr" bIns="0" lIns="0" spcFirstLastPara="1" rIns="0" wrap="square" tIns="12700">
            <a:spAutoFit/>
          </a:bodyPr>
          <a:lstStyle/>
          <a:p>
            <a:pPr indent="0" lvl="0" marL="25400" marR="17780" rtl="0" algn="l">
              <a:lnSpc>
                <a:spcPct val="100000"/>
              </a:lnSpc>
              <a:spcBef>
                <a:spcPts val="0"/>
              </a:spcBef>
              <a:spcAft>
                <a:spcPts val="0"/>
              </a:spcAft>
              <a:buClr>
                <a:srgbClr val="1D3349"/>
              </a:buClr>
              <a:buSzPts val="1600"/>
              <a:buFont typeface="Arial"/>
              <a:buNone/>
            </a:pPr>
            <a:r>
              <a:rPr b="0" i="0" lang="en-US" sz="1600" u="none" cap="none" strike="noStrike">
                <a:solidFill>
                  <a:srgbClr val="1D3349"/>
                </a:solidFill>
                <a:latin typeface="Arial"/>
                <a:ea typeface="Arial"/>
                <a:cs typeface="Arial"/>
                <a:sym typeface="Arial"/>
              </a:rPr>
              <a:t>Armed with knowledge about Riya’s and her family’s strengths and challenges, the case manager turned to </a:t>
            </a:r>
            <a:r>
              <a:rPr b="0" i="0" lang="en-US" sz="1600" u="none" cap="none" strike="noStrike">
                <a:solidFill>
                  <a:srgbClr val="1E3348"/>
                </a:solidFill>
                <a:latin typeface="Arial"/>
                <a:ea typeface="Arial"/>
                <a:cs typeface="Arial"/>
                <a:sym typeface="Arial"/>
              </a:rPr>
              <a:t>child-focused decision making and service planning to address Riya’s and her mother’s needs.</a:t>
            </a:r>
            <a:endParaRPr b="0" i="0" sz="1600" u="none" cap="none" strike="noStrike">
              <a:solidFill>
                <a:schemeClr val="dk1"/>
              </a:solidFill>
              <a:latin typeface="Arial"/>
              <a:ea typeface="Arial"/>
              <a:cs typeface="Arial"/>
              <a:sym typeface="Arial"/>
            </a:endParaRPr>
          </a:p>
          <a:p>
            <a:pPr indent="0" lvl="0" marL="25400" marR="0" rtl="0" algn="l">
              <a:lnSpc>
                <a:spcPct val="100000"/>
              </a:lnSpc>
              <a:spcBef>
                <a:spcPts val="919"/>
              </a:spcBef>
              <a:spcAft>
                <a:spcPts val="0"/>
              </a:spcAft>
              <a:buClr>
                <a:srgbClr val="1D3349"/>
              </a:buClr>
              <a:buSzPts val="1600"/>
              <a:buFont typeface="Arial"/>
              <a:buNone/>
            </a:pPr>
            <a:r>
              <a:rPr b="0" i="0" lang="en-US" sz="1600" u="none" cap="none" strike="noStrike">
                <a:solidFill>
                  <a:srgbClr val="1D3349"/>
                </a:solidFill>
                <a:latin typeface="Arial"/>
                <a:ea typeface="Arial"/>
                <a:cs typeface="Arial"/>
                <a:sym typeface="Arial"/>
              </a:rPr>
              <a:t>She utilized </a:t>
            </a:r>
            <a:r>
              <a:rPr b="0" i="0" lang="en-US" sz="1600" u="none" cap="none" strike="noStrike">
                <a:solidFill>
                  <a:srgbClr val="1E3348"/>
                </a:solidFill>
                <a:latin typeface="Arial"/>
                <a:ea typeface="Arial"/>
                <a:cs typeface="Arial"/>
                <a:sym typeface="Arial"/>
              </a:rPr>
              <a:t>the Home Thrive Scale</a:t>
            </a:r>
            <a:r>
              <a:rPr b="0" baseline="30000" i="0" lang="en-US" sz="1600" u="none" cap="none" strike="noStrike">
                <a:solidFill>
                  <a:srgbClr val="1E3348"/>
                </a:solidFill>
                <a:latin typeface="Arial"/>
                <a:ea typeface="Arial"/>
                <a:cs typeface="Arial"/>
                <a:sym typeface="Arial"/>
              </a:rPr>
              <a:t>TM </a:t>
            </a:r>
            <a:r>
              <a:rPr b="0" i="0" lang="en-US" sz="1600" u="none" cap="none" strike="noStrike">
                <a:solidFill>
                  <a:srgbClr val="1E3348"/>
                </a:solidFill>
                <a:latin typeface="Arial"/>
                <a:ea typeface="Arial"/>
                <a:cs typeface="Arial"/>
                <a:sym typeface="Arial"/>
              </a:rPr>
              <a:t>to provide a clearer picture of services needed to</a:t>
            </a:r>
            <a:endParaRPr b="0" i="0" sz="1600" u="none" cap="none" strike="noStrike">
              <a:solidFill>
                <a:schemeClr val="dk1"/>
              </a:solidFill>
              <a:latin typeface="Arial"/>
              <a:ea typeface="Arial"/>
              <a:cs typeface="Arial"/>
              <a:sym typeface="Arial"/>
            </a:endParaRPr>
          </a:p>
          <a:p>
            <a:pPr indent="0" lvl="0" marL="25400" marR="0" rtl="0" algn="l">
              <a:lnSpc>
                <a:spcPct val="100000"/>
              </a:lnSpc>
              <a:spcBef>
                <a:spcPts val="459"/>
              </a:spcBef>
              <a:spcAft>
                <a:spcPts val="0"/>
              </a:spcAft>
              <a:buClr>
                <a:srgbClr val="1E3348"/>
              </a:buClr>
              <a:buSzPts val="1600"/>
              <a:buFont typeface="Arial"/>
              <a:buNone/>
            </a:pPr>
            <a:r>
              <a:rPr b="0" i="0" lang="en-US" sz="1600" u="none" cap="none" strike="noStrike">
                <a:solidFill>
                  <a:srgbClr val="1E3348"/>
                </a:solidFill>
                <a:latin typeface="Arial"/>
                <a:ea typeface="Arial"/>
                <a:cs typeface="Arial"/>
                <a:sym typeface="Arial"/>
              </a:rPr>
              <a:t>surround Riya with security and an opportunity to thrive in her family home.</a:t>
            </a:r>
            <a:endParaRPr b="0" i="0" sz="1600" u="none" cap="none" strike="noStrike">
              <a:solidFill>
                <a:schemeClr val="dk1"/>
              </a:solidFill>
              <a:latin typeface="Arial"/>
              <a:ea typeface="Arial"/>
              <a:cs typeface="Arial"/>
              <a:sym typeface="Arial"/>
            </a:endParaRPr>
          </a:p>
        </p:txBody>
      </p:sp>
      <p:sp>
        <p:nvSpPr>
          <p:cNvPr id="251" name="Google Shape;251;p12"/>
          <p:cNvSpPr txBox="1"/>
          <p:nvPr/>
        </p:nvSpPr>
        <p:spPr>
          <a:xfrm>
            <a:off x="478153" y="3026337"/>
            <a:ext cx="9358859" cy="2368597"/>
          </a:xfrm>
          <a:prstGeom prst="rect">
            <a:avLst/>
          </a:prstGeom>
          <a:noFill/>
          <a:ln>
            <a:noFill/>
          </a:ln>
        </p:spPr>
        <p:txBody>
          <a:bodyPr anchorCtr="0" anchor="ctr" bIns="0" lIns="0" spcFirstLastPara="1" rIns="0" wrap="square" tIns="12700">
            <a:spAutoFit/>
          </a:bodyPr>
          <a:lstStyle/>
          <a:p>
            <a:pPr indent="0" lvl="0" marL="38100" marR="0" rtl="0" algn="l">
              <a:lnSpc>
                <a:spcPct val="100000"/>
              </a:lnSpc>
              <a:spcBef>
                <a:spcPts val="0"/>
              </a:spcBef>
              <a:spcAft>
                <a:spcPts val="0"/>
              </a:spcAft>
              <a:buClr>
                <a:srgbClr val="1D3349"/>
              </a:buClr>
              <a:buSzPts val="1600"/>
              <a:buFont typeface="Arial"/>
              <a:buNone/>
            </a:pPr>
            <a:r>
              <a:rPr b="1" i="0" lang="en-US" sz="1600" u="none" cap="none" strike="noStrike">
                <a:solidFill>
                  <a:srgbClr val="1D3349"/>
                </a:solidFill>
                <a:latin typeface="Arial"/>
                <a:ea typeface="Arial"/>
                <a:cs typeface="Arial"/>
                <a:sym typeface="Arial"/>
              </a:rPr>
              <a:t>The Home Thrive Scale</a:t>
            </a:r>
            <a:r>
              <a:rPr b="1" baseline="30000" i="0" lang="en-US" sz="1600" u="none" cap="none" strike="noStrike">
                <a:solidFill>
                  <a:srgbClr val="1D3349"/>
                </a:solidFill>
                <a:latin typeface="Arial"/>
                <a:ea typeface="Arial"/>
                <a:cs typeface="Arial"/>
                <a:sym typeface="Arial"/>
              </a:rPr>
              <a:t>TM </a:t>
            </a:r>
            <a:r>
              <a:rPr b="1" i="0" lang="en-US" sz="1600" u="none" cap="none" strike="noStrike">
                <a:solidFill>
                  <a:srgbClr val="1D3349"/>
                </a:solidFill>
                <a:latin typeface="Arial"/>
                <a:ea typeface="Arial"/>
                <a:cs typeface="Arial"/>
                <a:sym typeface="Arial"/>
              </a:rPr>
              <a:t>outlines:</a:t>
            </a:r>
            <a:endParaRPr b="1" i="0" sz="1600" u="none" cap="none" strike="noStrike">
              <a:solidFill>
                <a:schemeClr val="dk1"/>
              </a:solidFill>
              <a:latin typeface="Arial"/>
              <a:ea typeface="Arial"/>
              <a:cs typeface="Arial"/>
              <a:sym typeface="Arial"/>
            </a:endParaRPr>
          </a:p>
          <a:p>
            <a:pPr indent="-342900" lvl="0" marL="355600" marR="0" rtl="0" algn="l">
              <a:lnSpc>
                <a:spcPct val="100000"/>
              </a:lnSpc>
              <a:spcBef>
                <a:spcPts val="1019"/>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Riya’s and her mom’s thoughts about living together once again</a:t>
            </a:r>
            <a:endParaRPr b="0" i="0" sz="1600" u="none" cap="none" strike="noStrike">
              <a:solidFill>
                <a:schemeClr val="dk1"/>
              </a:solidFill>
              <a:latin typeface="Arial"/>
              <a:ea typeface="Arial"/>
              <a:cs typeface="Arial"/>
              <a:sym typeface="Arial"/>
            </a:endParaRPr>
          </a:p>
          <a:p>
            <a:pPr indent="-342900" lvl="0" marL="355600" marR="0" rtl="0" algn="l">
              <a:lnSpc>
                <a:spcPct val="100000"/>
              </a:lnSpc>
              <a:spcBef>
                <a:spcPts val="925"/>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Needs and strengths of Riya and her mom, and services required</a:t>
            </a:r>
            <a:endParaRPr b="0" i="0" sz="1600" u="none" cap="none" strike="noStrike">
              <a:solidFill>
                <a:schemeClr val="dk1"/>
              </a:solidFill>
              <a:latin typeface="Arial"/>
              <a:ea typeface="Arial"/>
              <a:cs typeface="Arial"/>
              <a:sym typeface="Arial"/>
            </a:endParaRPr>
          </a:p>
          <a:p>
            <a:pPr indent="-342900" lvl="0" marL="355600" marR="5080" rtl="0" algn="l">
              <a:lnSpc>
                <a:spcPct val="119400"/>
              </a:lnSpc>
              <a:spcBef>
                <a:spcPts val="475"/>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Extended family, community members, organizations that could provide support so Riya can stay home</a:t>
            </a:r>
            <a:endParaRPr b="0" i="0" sz="1600" u="none" cap="none" strike="noStrike">
              <a:solidFill>
                <a:schemeClr val="dk1"/>
              </a:solidFill>
              <a:latin typeface="Arial"/>
              <a:ea typeface="Arial"/>
              <a:cs typeface="Arial"/>
              <a:sym typeface="Arial"/>
            </a:endParaRPr>
          </a:p>
          <a:p>
            <a:pPr indent="-342900" lvl="0" marL="355600" marR="0" rtl="0" algn="l">
              <a:lnSpc>
                <a:spcPct val="100000"/>
              </a:lnSpc>
              <a:spcBef>
                <a:spcPts val="919"/>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Specific, measurable, and time-bound goals that will be monitored</a:t>
            </a:r>
            <a:endParaRPr b="0" i="0" sz="1600" u="none" cap="none" strike="noStrike">
              <a:solidFill>
                <a:schemeClr val="dk1"/>
              </a:solidFill>
              <a:latin typeface="Arial"/>
              <a:ea typeface="Arial"/>
              <a:cs typeface="Arial"/>
              <a:sym typeface="Arial"/>
            </a:endParaRPr>
          </a:p>
          <a:p>
            <a:pPr indent="-342900" lvl="0" marL="355600" marR="0" rtl="0" algn="l">
              <a:lnSpc>
                <a:spcPct val="100000"/>
              </a:lnSpc>
              <a:spcBef>
                <a:spcPts val="925"/>
              </a:spcBef>
              <a:spcAft>
                <a:spcPts val="0"/>
              </a:spcAft>
              <a:buClr>
                <a:srgbClr val="1D3349"/>
              </a:buClr>
              <a:buSzPts val="1600"/>
              <a:buFont typeface="Arial"/>
              <a:buChar char="•"/>
            </a:pPr>
            <a:r>
              <a:rPr b="0" i="0" lang="en-US" sz="1600" u="none" cap="none" strike="noStrike">
                <a:solidFill>
                  <a:srgbClr val="1D3349"/>
                </a:solidFill>
                <a:latin typeface="Arial"/>
                <a:ea typeface="Arial"/>
                <a:cs typeface="Arial"/>
                <a:sym typeface="Arial"/>
              </a:rPr>
              <a:t>A plan for </a:t>
            </a:r>
            <a:r>
              <a:rPr b="0" i="0" lang="en-US" sz="1600" u="sng" cap="none" strike="noStrike">
                <a:solidFill>
                  <a:srgbClr val="1D3349"/>
                </a:solidFill>
                <a:latin typeface="Arial"/>
                <a:ea typeface="Arial"/>
                <a:cs typeface="Arial"/>
                <a:sym typeface="Arial"/>
              </a:rPr>
              <a:t>permanency,</a:t>
            </a:r>
            <a:r>
              <a:rPr b="0" i="0" lang="en-US" sz="1600" u="none" cap="none" strike="noStrike">
                <a:solidFill>
                  <a:srgbClr val="1D3349"/>
                </a:solidFill>
                <a:latin typeface="Arial"/>
                <a:ea typeface="Arial"/>
                <a:cs typeface="Arial"/>
                <a:sym typeface="Arial"/>
              </a:rPr>
              <a:t> so Riya can be confident that her family home is her forever home</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3"/>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257" name="Google Shape;257;p13"/>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258" name="Google Shape;258;p13"/>
          <p:cNvGrpSpPr/>
          <p:nvPr/>
        </p:nvGrpSpPr>
        <p:grpSpPr>
          <a:xfrm>
            <a:off x="9468371" y="6243362"/>
            <a:ext cx="2388889" cy="590652"/>
            <a:chOff x="9468371" y="6243362"/>
            <a:chExt cx="2388889" cy="590652"/>
          </a:xfrm>
        </p:grpSpPr>
        <p:pic>
          <p:nvPicPr>
            <p:cNvPr id="259" name="Google Shape;259;p13"/>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260" name="Google Shape;260;p13"/>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261" name="Google Shape;261;p13"/>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12</a:t>
            </a:r>
            <a:endParaRPr b="0" i="0" sz="1400" u="none" cap="none" strike="noStrike">
              <a:solidFill>
                <a:srgbClr val="000000"/>
              </a:solidFill>
              <a:latin typeface="Arial"/>
              <a:ea typeface="Arial"/>
              <a:cs typeface="Arial"/>
              <a:sym typeface="Arial"/>
            </a:endParaRPr>
          </a:p>
        </p:txBody>
      </p:sp>
      <p:sp>
        <p:nvSpPr>
          <p:cNvPr id="262" name="Google Shape;262;p13"/>
          <p:cNvSpPr txBox="1"/>
          <p:nvPr>
            <p:ph type="title"/>
          </p:nvPr>
        </p:nvSpPr>
        <p:spPr>
          <a:xfrm>
            <a:off x="478156" y="763068"/>
            <a:ext cx="5617844"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Step Four: Implementation</a:t>
            </a:r>
            <a:endParaRPr sz="3600">
              <a:solidFill>
                <a:srgbClr val="F37124"/>
              </a:solidFill>
              <a:latin typeface="Georgia"/>
              <a:ea typeface="Georgia"/>
              <a:cs typeface="Georgia"/>
              <a:sym typeface="Georgia"/>
            </a:endParaRPr>
          </a:p>
        </p:txBody>
      </p:sp>
      <p:cxnSp>
        <p:nvCxnSpPr>
          <p:cNvPr id="263" name="Google Shape;263;p13"/>
          <p:cNvCxnSpPr/>
          <p:nvPr/>
        </p:nvCxnSpPr>
        <p:spPr>
          <a:xfrm>
            <a:off x="7162051" y="1046479"/>
            <a:ext cx="0" cy="4952308"/>
          </a:xfrm>
          <a:prstGeom prst="straightConnector1">
            <a:avLst/>
          </a:prstGeom>
          <a:noFill/>
          <a:ln cap="flat" cmpd="sng" w="19050">
            <a:solidFill>
              <a:srgbClr val="13314A"/>
            </a:solidFill>
            <a:prstDash val="solid"/>
            <a:miter lim="800000"/>
            <a:headEnd len="sm" w="sm" type="none"/>
            <a:tailEnd len="sm" w="sm" type="none"/>
          </a:ln>
        </p:spPr>
      </p:cxnSp>
      <p:sp>
        <p:nvSpPr>
          <p:cNvPr id="264" name="Google Shape;264;p13"/>
          <p:cNvSpPr txBox="1"/>
          <p:nvPr/>
        </p:nvSpPr>
        <p:spPr>
          <a:xfrm>
            <a:off x="478155" y="1600809"/>
            <a:ext cx="6308722" cy="3444533"/>
          </a:xfrm>
          <a:prstGeom prst="rect">
            <a:avLst/>
          </a:prstGeom>
          <a:noFill/>
          <a:ln>
            <a:noFill/>
          </a:ln>
        </p:spPr>
        <p:txBody>
          <a:bodyPr anchorCtr="0" anchor="ctr" bIns="0" lIns="0" spcFirstLastPara="1" rIns="0" wrap="square" tIns="12700">
            <a:spAutoFit/>
          </a:bodyPr>
          <a:lstStyle/>
          <a:p>
            <a:pPr indent="0" lvl="0" marL="12700" marR="269240" rtl="0" algn="l">
              <a:lnSpc>
                <a:spcPct val="100000"/>
              </a:lnSpc>
              <a:spcBef>
                <a:spcPts val="0"/>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Now that a determination has been made regarding reintegration for Riya, it is time for the Case Manager to coordinate the implementation of support and follow the  progress. This includes:</a:t>
            </a:r>
            <a:endParaRPr b="0" i="0" sz="1800" u="none" cap="none" strike="noStrike">
              <a:solidFill>
                <a:schemeClr val="dk1"/>
              </a:solidFill>
              <a:latin typeface="Arial"/>
              <a:ea typeface="Arial"/>
              <a:cs typeface="Arial"/>
              <a:sym typeface="Arial"/>
            </a:endParaRPr>
          </a:p>
          <a:p>
            <a:pPr indent="-228600" lvl="0" marL="241300" marR="334010" rtl="0" algn="l">
              <a:lnSpc>
                <a:spcPct val="100000"/>
              </a:lnSpc>
              <a:spcBef>
                <a:spcPts val="101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Preparing Riya and her mom for her return – working through emotions related to the separation and  reunification</a:t>
            </a:r>
            <a:endParaRPr b="0" i="0" sz="1800" u="none" cap="none" strike="noStrike">
              <a:solidFill>
                <a:schemeClr val="dk1"/>
              </a:solidFill>
              <a:latin typeface="Arial"/>
              <a:ea typeface="Arial"/>
              <a:cs typeface="Arial"/>
              <a:sym typeface="Arial"/>
            </a:endParaRPr>
          </a:p>
          <a:p>
            <a:pPr indent="-228600" lvl="0" marL="241300" marR="321945" rtl="0" algn="l">
              <a:lnSpc>
                <a:spcPct val="100000"/>
              </a:lnSpc>
              <a:spcBef>
                <a:spcPts val="10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Linking them to their support network and community services</a:t>
            </a:r>
            <a:endParaRPr b="0" i="0" sz="1800" u="none" cap="none" strike="noStrike">
              <a:solidFill>
                <a:schemeClr val="dk1"/>
              </a:solidFill>
              <a:latin typeface="Arial"/>
              <a:ea typeface="Arial"/>
              <a:cs typeface="Arial"/>
              <a:sym typeface="Arial"/>
            </a:endParaRPr>
          </a:p>
          <a:p>
            <a:pPr indent="0" lvl="0" marL="12700" marR="5080" rtl="0" algn="l">
              <a:lnSpc>
                <a:spcPct val="100000"/>
              </a:lnSpc>
              <a:spcBef>
                <a:spcPts val="1000"/>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The case manager keeps Riya and her mom involved and updated throughout the process.</a:t>
            </a:r>
            <a:endParaRPr b="0" i="0" sz="1800" u="none" cap="none" strike="noStrike">
              <a:solidFill>
                <a:schemeClr val="dk1"/>
              </a:solidFill>
              <a:latin typeface="Arial"/>
              <a:ea typeface="Arial"/>
              <a:cs typeface="Arial"/>
              <a:sym typeface="Arial"/>
            </a:endParaRPr>
          </a:p>
        </p:txBody>
      </p:sp>
      <p:sp>
        <p:nvSpPr>
          <p:cNvPr id="265" name="Google Shape;265;p13"/>
          <p:cNvSpPr txBox="1"/>
          <p:nvPr/>
        </p:nvSpPr>
        <p:spPr>
          <a:xfrm>
            <a:off x="7516906" y="1015561"/>
            <a:ext cx="4348801" cy="2475037"/>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600"/>
              <a:buFont typeface="Arial"/>
              <a:buNone/>
            </a:pPr>
            <a:r>
              <a:rPr b="0" i="1" lang="en-US" sz="1600" u="none" cap="none" strike="noStrike">
                <a:solidFill>
                  <a:srgbClr val="1E3348"/>
                </a:solidFill>
                <a:latin typeface="Georgia"/>
                <a:ea typeface="Georgia"/>
                <a:cs typeface="Georgia"/>
                <a:sym typeface="Georgia"/>
              </a:rPr>
              <a:t>The case manager found that Riya’s aunt  could care for her outside of school hours if  transportation could be provided to her  home. The case manager was able to  recruit several families with children in the  same school as Riya to help with  transportation issues. The case manager  also arranged for Riya and her mother to  receive grief counseling to help them  through this difficult time after the loss of  their father and husband.</a:t>
            </a:r>
            <a:endParaRPr b="0" i="0" sz="1600" u="none" cap="none" strike="noStrike">
              <a:solidFill>
                <a:schemeClr val="dk1"/>
              </a:solidFill>
              <a:latin typeface="Georgia"/>
              <a:ea typeface="Georgia"/>
              <a:cs typeface="Georgia"/>
              <a:sym typeface="Georgia"/>
            </a:endParaRPr>
          </a:p>
        </p:txBody>
      </p:sp>
      <p:grpSp>
        <p:nvGrpSpPr>
          <p:cNvPr id="266" name="Google Shape;266;p13"/>
          <p:cNvGrpSpPr/>
          <p:nvPr/>
        </p:nvGrpSpPr>
        <p:grpSpPr>
          <a:xfrm>
            <a:off x="8067411" y="3712781"/>
            <a:ext cx="3021841" cy="2286128"/>
            <a:chOff x="8271509" y="3034029"/>
            <a:chExt cx="3401059" cy="2573020"/>
          </a:xfrm>
        </p:grpSpPr>
        <p:sp>
          <p:nvSpPr>
            <p:cNvPr id="267" name="Google Shape;267;p13"/>
            <p:cNvSpPr/>
            <p:nvPr/>
          </p:nvSpPr>
          <p:spPr>
            <a:xfrm>
              <a:off x="8290559" y="3053079"/>
              <a:ext cx="3363000" cy="2535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p13"/>
            <p:cNvSpPr/>
            <p:nvPr/>
          </p:nvSpPr>
          <p:spPr>
            <a:xfrm>
              <a:off x="8271509" y="3034029"/>
              <a:ext cx="3401059" cy="2573020"/>
            </a:xfrm>
            <a:custGeom>
              <a:rect b="b" l="l" r="r" t="t"/>
              <a:pathLst>
                <a:path extrusionOk="0" h="2573020" w="3401059">
                  <a:moveTo>
                    <a:pt x="0" y="2573020"/>
                  </a:moveTo>
                  <a:lnTo>
                    <a:pt x="3401059" y="2573020"/>
                  </a:lnTo>
                  <a:lnTo>
                    <a:pt x="3401059" y="0"/>
                  </a:lnTo>
                  <a:lnTo>
                    <a:pt x="0" y="0"/>
                  </a:lnTo>
                  <a:lnTo>
                    <a:pt x="0" y="2573020"/>
                  </a:lnTo>
                  <a:close/>
                </a:path>
              </a:pathLst>
            </a:custGeom>
            <a:noFill/>
            <a:ln cap="flat" cmpd="sng" w="38100">
              <a:solidFill>
                <a:srgbClr val="1E334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14"/>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274" name="Google Shape;274;p14"/>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275" name="Google Shape;275;p14"/>
          <p:cNvGrpSpPr/>
          <p:nvPr/>
        </p:nvGrpSpPr>
        <p:grpSpPr>
          <a:xfrm>
            <a:off x="9468371" y="6243362"/>
            <a:ext cx="2388889" cy="590652"/>
            <a:chOff x="9468371" y="6243362"/>
            <a:chExt cx="2388889" cy="590652"/>
          </a:xfrm>
        </p:grpSpPr>
        <p:pic>
          <p:nvPicPr>
            <p:cNvPr id="276" name="Google Shape;276;p14"/>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277" name="Google Shape;277;p14"/>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278" name="Google Shape;278;p14"/>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13</a:t>
            </a:r>
            <a:endParaRPr b="0" i="0" sz="1400" u="none" cap="none" strike="noStrike">
              <a:solidFill>
                <a:srgbClr val="000000"/>
              </a:solidFill>
              <a:latin typeface="Arial"/>
              <a:ea typeface="Arial"/>
              <a:cs typeface="Arial"/>
              <a:sym typeface="Arial"/>
            </a:endParaRPr>
          </a:p>
        </p:txBody>
      </p:sp>
      <p:sp>
        <p:nvSpPr>
          <p:cNvPr id="279" name="Google Shape;279;p14"/>
          <p:cNvSpPr txBox="1"/>
          <p:nvPr>
            <p:ph type="title"/>
          </p:nvPr>
        </p:nvSpPr>
        <p:spPr>
          <a:xfrm>
            <a:off x="478156" y="763068"/>
            <a:ext cx="4418964"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Step Five: Follow-Up</a:t>
            </a:r>
            <a:endParaRPr sz="3600">
              <a:solidFill>
                <a:srgbClr val="F37124"/>
              </a:solidFill>
              <a:latin typeface="Georgia"/>
              <a:ea typeface="Georgia"/>
              <a:cs typeface="Georgia"/>
              <a:sym typeface="Georgia"/>
            </a:endParaRPr>
          </a:p>
        </p:txBody>
      </p:sp>
      <p:sp>
        <p:nvSpPr>
          <p:cNvPr id="280" name="Google Shape;280;p14"/>
          <p:cNvSpPr txBox="1"/>
          <p:nvPr/>
        </p:nvSpPr>
        <p:spPr>
          <a:xfrm>
            <a:off x="9712960" y="1122873"/>
            <a:ext cx="2087339" cy="472180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800"/>
              <a:buFont typeface="Arial"/>
              <a:buNone/>
            </a:pPr>
            <a:r>
              <a:rPr b="0" i="1" lang="en-US" sz="1800" u="none" cap="none" strike="noStrike">
                <a:solidFill>
                  <a:srgbClr val="1E3348"/>
                </a:solidFill>
                <a:latin typeface="Georgia"/>
                <a:ea typeface="Georgia"/>
                <a:cs typeface="Georgia"/>
                <a:sym typeface="Georgia"/>
              </a:rPr>
              <a:t>Riya and her mother are active participants in evaluating the support they receive. </a:t>
            </a:r>
            <a:r>
              <a:rPr b="0" i="1" lang="en-US" sz="1800" u="none" cap="none" strike="noStrike">
                <a:solidFill>
                  <a:srgbClr val="1D3349"/>
                </a:solidFill>
                <a:latin typeface="Georgia"/>
                <a:ea typeface="Georgia"/>
                <a:cs typeface="Georgia"/>
                <a:sym typeface="Georgia"/>
              </a:rPr>
              <a:t>Riya is enjoying school and her mom feels more ready to take on responsibility knowing she has people to reach out to. </a:t>
            </a:r>
            <a:r>
              <a:rPr b="0" i="1" lang="en-US" sz="1800" u="none" cap="none" strike="noStrike">
                <a:solidFill>
                  <a:srgbClr val="1E3348"/>
                </a:solidFill>
                <a:latin typeface="Georgia"/>
                <a:ea typeface="Georgia"/>
                <a:cs typeface="Georgia"/>
                <a:sym typeface="Georgia"/>
              </a:rPr>
              <a:t>Together, they celebrate successes and voice their concerns when they face  a challenge.</a:t>
            </a:r>
            <a:endParaRPr b="0" i="0" sz="1800" u="none" cap="none" strike="noStrike">
              <a:solidFill>
                <a:schemeClr val="dk1"/>
              </a:solidFill>
              <a:latin typeface="Georgia"/>
              <a:ea typeface="Georgia"/>
              <a:cs typeface="Georgia"/>
              <a:sym typeface="Georgia"/>
            </a:endParaRPr>
          </a:p>
        </p:txBody>
      </p:sp>
      <p:cxnSp>
        <p:nvCxnSpPr>
          <p:cNvPr id="281" name="Google Shape;281;p14"/>
          <p:cNvCxnSpPr/>
          <p:nvPr/>
        </p:nvCxnSpPr>
        <p:spPr>
          <a:xfrm>
            <a:off x="9468371" y="1209040"/>
            <a:ext cx="0" cy="4635638"/>
          </a:xfrm>
          <a:prstGeom prst="straightConnector1">
            <a:avLst/>
          </a:prstGeom>
          <a:noFill/>
          <a:ln cap="flat" cmpd="sng" w="19050">
            <a:solidFill>
              <a:srgbClr val="13314A"/>
            </a:solidFill>
            <a:prstDash val="solid"/>
            <a:miter lim="800000"/>
            <a:headEnd len="sm" w="sm" type="none"/>
            <a:tailEnd len="sm" w="sm" type="none"/>
          </a:ln>
        </p:spPr>
      </p:cxnSp>
      <p:sp>
        <p:nvSpPr>
          <p:cNvPr id="282" name="Google Shape;282;p14"/>
          <p:cNvSpPr txBox="1"/>
          <p:nvPr/>
        </p:nvSpPr>
        <p:spPr>
          <a:xfrm>
            <a:off x="478154" y="1550589"/>
            <a:ext cx="8844286" cy="3849772"/>
          </a:xfrm>
          <a:prstGeom prst="rect">
            <a:avLst/>
          </a:prstGeom>
          <a:noFill/>
          <a:ln>
            <a:noFill/>
          </a:ln>
        </p:spPr>
        <p:txBody>
          <a:bodyPr anchorCtr="0" anchor="ctr" bIns="0" lIns="0" spcFirstLastPara="1" rIns="0" wrap="square" tIns="12700">
            <a:spAutoFit/>
          </a:bodyPr>
          <a:lstStyle/>
          <a:p>
            <a:pPr indent="0" lvl="0" marL="25400" marR="470534" rtl="0" algn="l">
              <a:lnSpc>
                <a:spcPct val="100000"/>
              </a:lnSpc>
              <a:spcBef>
                <a:spcPts val="0"/>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The Case Manager must connect with Riya and her mother frequently. The primary objective is to ensure that they are finding the support helpful, to understand any issues or concerns, and to revise the care plan as needed.</a:t>
            </a:r>
            <a:endParaRPr b="0" i="0" sz="1800" u="none" cap="none" strike="noStrike">
              <a:solidFill>
                <a:schemeClr val="dk1"/>
              </a:solidFill>
              <a:latin typeface="Arial"/>
              <a:ea typeface="Arial"/>
              <a:cs typeface="Arial"/>
              <a:sym typeface="Arial"/>
            </a:endParaRPr>
          </a:p>
          <a:p>
            <a:pPr indent="-228600" lvl="0" marL="254000" marR="0" rtl="0" algn="l">
              <a:lnSpc>
                <a:spcPct val="100000"/>
              </a:lnSpc>
              <a:spcBef>
                <a:spcPts val="10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Regular calls and visits by the Case Manager as well as from kin and</a:t>
            </a:r>
            <a:endParaRPr b="0" i="0" sz="1800" u="none" cap="none" strike="noStrike">
              <a:solidFill>
                <a:schemeClr val="dk1"/>
              </a:solidFill>
              <a:latin typeface="Arial"/>
              <a:ea typeface="Arial"/>
              <a:cs typeface="Arial"/>
              <a:sym typeface="Arial"/>
            </a:endParaRPr>
          </a:p>
          <a:p>
            <a:pPr indent="0" lvl="0" marL="254000" marR="0" rtl="0" algn="l">
              <a:lnSpc>
                <a:spcPct val="100000"/>
              </a:lnSpc>
              <a:spcBef>
                <a:spcPts val="5"/>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community members assure Riya and her mom that they are not alone.</a:t>
            </a:r>
            <a:endParaRPr b="0" i="0" sz="1800" u="none" cap="none" strike="noStrike">
              <a:solidFill>
                <a:schemeClr val="dk1"/>
              </a:solidFill>
              <a:latin typeface="Arial"/>
              <a:ea typeface="Arial"/>
              <a:cs typeface="Arial"/>
              <a:sym typeface="Arial"/>
            </a:endParaRPr>
          </a:p>
          <a:p>
            <a:pPr indent="-228600" lvl="0" marL="254000" marR="0" rtl="0" algn="l">
              <a:lnSpc>
                <a:spcPct val="100000"/>
              </a:lnSpc>
              <a:spcBef>
                <a:spcPts val="10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Conversations with teachers, healthcare providers offer additional insight into</a:t>
            </a:r>
            <a:endParaRPr b="0" i="0" sz="1800" u="none" cap="none" strike="noStrike">
              <a:solidFill>
                <a:schemeClr val="dk1"/>
              </a:solidFill>
              <a:latin typeface="Arial"/>
              <a:ea typeface="Arial"/>
              <a:cs typeface="Arial"/>
              <a:sym typeface="Arial"/>
            </a:endParaRPr>
          </a:p>
          <a:p>
            <a:pPr indent="0" lvl="0" marL="254000" marR="0" rtl="0" algn="l">
              <a:lnSpc>
                <a:spcPct val="100000"/>
              </a:lnSpc>
              <a:spcBef>
                <a:spcPts val="0"/>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the family’s adjustment</a:t>
            </a:r>
            <a:endParaRPr b="0" i="0" sz="1800" u="none" cap="none" strike="noStrike">
              <a:solidFill>
                <a:schemeClr val="dk1"/>
              </a:solidFill>
              <a:latin typeface="Arial"/>
              <a:ea typeface="Arial"/>
              <a:cs typeface="Arial"/>
              <a:sym typeface="Arial"/>
            </a:endParaRPr>
          </a:p>
          <a:p>
            <a:pPr indent="-228600" lvl="0" marL="254000" marR="240665" rtl="0" algn="just">
              <a:lnSpc>
                <a:spcPct val="100000"/>
              </a:lnSpc>
              <a:spcBef>
                <a:spcPts val="10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The Home Thrive Scale</a:t>
            </a:r>
            <a:r>
              <a:rPr b="0" baseline="30000" i="0" lang="en-US" sz="1800" u="none" cap="none" strike="noStrike">
                <a:solidFill>
                  <a:srgbClr val="1D3349"/>
                </a:solidFill>
                <a:latin typeface="Arial"/>
                <a:ea typeface="Arial"/>
                <a:cs typeface="Arial"/>
                <a:sym typeface="Arial"/>
              </a:rPr>
              <a:t>TM </a:t>
            </a:r>
            <a:r>
              <a:rPr b="0" i="0" lang="en-US" sz="1800" u="none" cap="none" strike="noStrike">
                <a:solidFill>
                  <a:srgbClr val="1D3349"/>
                </a:solidFill>
                <a:latin typeface="Arial"/>
                <a:ea typeface="Arial"/>
                <a:cs typeface="Arial"/>
                <a:sym typeface="Arial"/>
              </a:rPr>
              <a:t>should be completed at every follow up contact, and plans should be modified as needed to help Riya and her mother build upon their strengths and continue to develop their coping skills.</a:t>
            </a:r>
            <a:endParaRPr b="0" i="0" sz="1800" u="none" cap="none" strike="noStrike">
              <a:solidFill>
                <a:schemeClr val="dk1"/>
              </a:solidFill>
              <a:latin typeface="Arial"/>
              <a:ea typeface="Arial"/>
              <a:cs typeface="Arial"/>
              <a:sym typeface="Arial"/>
            </a:endParaRPr>
          </a:p>
          <a:p>
            <a:pPr indent="0" lvl="0" marL="25400" marR="241934" rtl="0" algn="l">
              <a:lnSpc>
                <a:spcPct val="100000"/>
              </a:lnSpc>
              <a:spcBef>
                <a:spcPts val="1005"/>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Adjustment and settling back in takes time, and the Case Manager is there to help Riya and her mother through the process as they work to achieve their  goals.</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5"/>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288" name="Google Shape;288;p15"/>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289" name="Google Shape;289;p15"/>
          <p:cNvGrpSpPr/>
          <p:nvPr/>
        </p:nvGrpSpPr>
        <p:grpSpPr>
          <a:xfrm>
            <a:off x="9468371" y="6243362"/>
            <a:ext cx="2388889" cy="590652"/>
            <a:chOff x="9468371" y="6243362"/>
            <a:chExt cx="2388889" cy="590652"/>
          </a:xfrm>
        </p:grpSpPr>
        <p:pic>
          <p:nvPicPr>
            <p:cNvPr id="290" name="Google Shape;290;p15"/>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291" name="Google Shape;291;p15"/>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292" name="Google Shape;292;p15"/>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14</a:t>
            </a:r>
            <a:endParaRPr b="0" i="0" sz="1400" u="none" cap="none" strike="noStrike">
              <a:solidFill>
                <a:srgbClr val="000000"/>
              </a:solidFill>
              <a:latin typeface="Arial"/>
              <a:ea typeface="Arial"/>
              <a:cs typeface="Arial"/>
              <a:sym typeface="Arial"/>
            </a:endParaRPr>
          </a:p>
        </p:txBody>
      </p:sp>
      <p:sp>
        <p:nvSpPr>
          <p:cNvPr id="293" name="Google Shape;293;p15"/>
          <p:cNvSpPr txBox="1"/>
          <p:nvPr>
            <p:ph type="title"/>
          </p:nvPr>
        </p:nvSpPr>
        <p:spPr>
          <a:xfrm>
            <a:off x="478155" y="732291"/>
            <a:ext cx="4866001" cy="628377"/>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Home Thrive Scale</a:t>
            </a:r>
            <a:r>
              <a:rPr baseline="30000" lang="en-US" sz="4000">
                <a:solidFill>
                  <a:srgbClr val="F37124"/>
                </a:solidFill>
                <a:latin typeface="Georgia"/>
                <a:ea typeface="Georgia"/>
                <a:cs typeface="Georgia"/>
                <a:sym typeface="Georgia"/>
              </a:rPr>
              <a:t>TM</a:t>
            </a:r>
            <a:endParaRPr sz="3600">
              <a:solidFill>
                <a:srgbClr val="F37124"/>
              </a:solidFill>
              <a:latin typeface="Georgia"/>
              <a:ea typeface="Georgia"/>
              <a:cs typeface="Georgia"/>
              <a:sym typeface="Georgia"/>
            </a:endParaRPr>
          </a:p>
        </p:txBody>
      </p:sp>
      <p:cxnSp>
        <p:nvCxnSpPr>
          <p:cNvPr id="294" name="Google Shape;294;p15"/>
          <p:cNvCxnSpPr/>
          <p:nvPr/>
        </p:nvCxnSpPr>
        <p:spPr>
          <a:xfrm>
            <a:off x="9468371" y="1209040"/>
            <a:ext cx="0" cy="4775835"/>
          </a:xfrm>
          <a:prstGeom prst="straightConnector1">
            <a:avLst/>
          </a:prstGeom>
          <a:noFill/>
          <a:ln cap="flat" cmpd="sng" w="19050">
            <a:solidFill>
              <a:srgbClr val="13314A"/>
            </a:solidFill>
            <a:prstDash val="solid"/>
            <a:miter lim="800000"/>
            <a:headEnd len="sm" w="sm" type="none"/>
            <a:tailEnd len="sm" w="sm" type="none"/>
          </a:ln>
        </p:spPr>
      </p:cxnSp>
      <p:sp>
        <p:nvSpPr>
          <p:cNvPr id="295" name="Google Shape;295;p15"/>
          <p:cNvSpPr txBox="1"/>
          <p:nvPr/>
        </p:nvSpPr>
        <p:spPr>
          <a:xfrm>
            <a:off x="478154" y="1520836"/>
            <a:ext cx="8584564" cy="1125436"/>
          </a:xfrm>
          <a:prstGeom prst="rect">
            <a:avLst/>
          </a:prstGeom>
          <a:noFill/>
          <a:ln>
            <a:noFill/>
          </a:ln>
        </p:spPr>
        <p:txBody>
          <a:bodyPr anchorCtr="0" anchor="ctr" bIns="0" lIns="0" spcFirstLastPara="1" rIns="0" wrap="square" tIns="12700">
            <a:spAutoFit/>
          </a:bodyPr>
          <a:lstStyle/>
          <a:p>
            <a:pPr indent="-228600" lvl="0" marL="241300" marR="0" rtl="0" algn="l">
              <a:lnSpc>
                <a:spcPct val="9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Ensures serious Safety concerns </a:t>
            </a:r>
            <a:r>
              <a:rPr b="1" i="0" lang="en-US" sz="1800" u="none" cap="none" strike="noStrike">
                <a:solidFill>
                  <a:srgbClr val="FF0000"/>
                </a:solidFill>
                <a:latin typeface="Arial"/>
                <a:ea typeface="Arial"/>
                <a:cs typeface="Arial"/>
                <a:sym typeface="Arial"/>
              </a:rPr>
              <a:t>(RED FLAGS)* </a:t>
            </a:r>
            <a:r>
              <a:rPr b="0" i="0" lang="en-US" sz="1800" u="none" cap="none" strike="noStrike">
                <a:solidFill>
                  <a:srgbClr val="1D3349"/>
                </a:solidFill>
                <a:latin typeface="Arial"/>
                <a:ea typeface="Arial"/>
                <a:cs typeface="Arial"/>
                <a:sym typeface="Arial"/>
              </a:rPr>
              <a:t>related to reintegration are addressed as a priority</a:t>
            </a:r>
            <a:endParaRPr b="0" i="0" sz="1800" u="none" cap="none" strike="noStrike">
              <a:solidFill>
                <a:schemeClr val="dk1"/>
              </a:solidFill>
              <a:latin typeface="Arial"/>
              <a:ea typeface="Arial"/>
              <a:cs typeface="Arial"/>
              <a:sym typeface="Arial"/>
            </a:endParaRPr>
          </a:p>
          <a:p>
            <a:pPr indent="-228600" lvl="0" marL="241300" marR="0" rtl="0" algn="l">
              <a:lnSpc>
                <a:spcPct val="90000"/>
              </a:lnSpc>
              <a:spcBef>
                <a:spcPts val="42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Allows </a:t>
            </a:r>
            <a:r>
              <a:rPr b="0" i="0" lang="en-US" sz="1800" u="none" cap="none" strike="noStrike">
                <a:solidFill>
                  <a:srgbClr val="1D334A"/>
                </a:solidFill>
                <a:latin typeface="Arial"/>
                <a:ea typeface="Arial"/>
                <a:cs typeface="Arial"/>
                <a:sym typeface="Arial"/>
              </a:rPr>
              <a:t>us to track the quality of the family’s </a:t>
            </a:r>
            <a:r>
              <a:rPr b="0" i="0" lang="en-US" sz="1800" u="none" cap="none" strike="noStrike">
                <a:solidFill>
                  <a:srgbClr val="1D3349"/>
                </a:solidFill>
                <a:latin typeface="Arial"/>
                <a:ea typeface="Arial"/>
                <a:cs typeface="Arial"/>
                <a:sym typeface="Arial"/>
              </a:rPr>
              <a:t>reintegration </a:t>
            </a:r>
            <a:r>
              <a:rPr b="0" i="0" lang="en-US" sz="1800" u="none" cap="none" strike="noStrike">
                <a:solidFill>
                  <a:srgbClr val="1D334A"/>
                </a:solidFill>
                <a:latin typeface="Arial"/>
                <a:ea typeface="Arial"/>
                <a:cs typeface="Arial"/>
                <a:sym typeface="Arial"/>
              </a:rPr>
              <a:t>over time.</a:t>
            </a:r>
            <a:endParaRPr b="0" i="0" sz="1800" u="none" cap="none" strike="noStrike">
              <a:solidFill>
                <a:schemeClr val="dk1"/>
              </a:solidFill>
              <a:latin typeface="Arial"/>
              <a:ea typeface="Arial"/>
              <a:cs typeface="Arial"/>
              <a:sym typeface="Arial"/>
            </a:endParaRPr>
          </a:p>
          <a:p>
            <a:pPr indent="-228600" lvl="0" marL="241300" marR="0" rtl="0" algn="l">
              <a:lnSpc>
                <a:spcPct val="90000"/>
              </a:lnSpc>
              <a:spcBef>
                <a:spcPts val="48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Family’s wellbeing is assessed under 5 domains:</a:t>
            </a:r>
            <a:endParaRPr b="0" i="0" sz="1400" u="none" cap="none" strike="noStrike">
              <a:solidFill>
                <a:srgbClr val="000000"/>
              </a:solidFill>
              <a:latin typeface="Arial"/>
              <a:ea typeface="Arial"/>
              <a:cs typeface="Arial"/>
              <a:sym typeface="Arial"/>
            </a:endParaRPr>
          </a:p>
        </p:txBody>
      </p:sp>
      <p:sp>
        <p:nvSpPr>
          <p:cNvPr id="296" name="Google Shape;296;p15"/>
          <p:cNvSpPr txBox="1"/>
          <p:nvPr/>
        </p:nvSpPr>
        <p:spPr>
          <a:xfrm>
            <a:off x="9742474" y="1117600"/>
            <a:ext cx="2174239" cy="148907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600"/>
              <a:buFont typeface="Arial"/>
              <a:buNone/>
            </a:pPr>
            <a:r>
              <a:rPr b="0" i="1" lang="en-US" sz="1600" u="none" cap="none" strike="noStrike">
                <a:solidFill>
                  <a:srgbClr val="1E3348"/>
                </a:solidFill>
                <a:latin typeface="Georgia"/>
                <a:ea typeface="Georgia"/>
                <a:cs typeface="Georgia"/>
                <a:sym typeface="Georgia"/>
              </a:rPr>
              <a:t>The Home Thrive Scale is available in paper form or as an  automated version  accessible by cell  phone or tablet.</a:t>
            </a:r>
            <a:endParaRPr b="0" i="0" sz="1600" u="none" cap="none" strike="noStrike">
              <a:solidFill>
                <a:schemeClr val="dk1"/>
              </a:solidFill>
              <a:latin typeface="Georgia"/>
              <a:ea typeface="Georgia"/>
              <a:cs typeface="Georgia"/>
              <a:sym typeface="Georgia"/>
            </a:endParaRPr>
          </a:p>
        </p:txBody>
      </p:sp>
      <p:sp>
        <p:nvSpPr>
          <p:cNvPr id="297" name="Google Shape;297;p15"/>
          <p:cNvSpPr/>
          <p:nvPr/>
        </p:nvSpPr>
        <p:spPr>
          <a:xfrm>
            <a:off x="9742474" y="2713355"/>
            <a:ext cx="2174239" cy="327152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5"/>
          <p:cNvSpPr txBox="1"/>
          <p:nvPr/>
        </p:nvSpPr>
        <p:spPr>
          <a:xfrm>
            <a:off x="478154" y="2768133"/>
            <a:ext cx="8584564" cy="2715615"/>
          </a:xfrm>
          <a:prstGeom prst="rect">
            <a:avLst/>
          </a:prstGeom>
          <a:noFill/>
          <a:ln>
            <a:noFill/>
          </a:ln>
        </p:spPr>
        <p:txBody>
          <a:bodyPr anchorCtr="0" anchor="ctr" bIns="0" lIns="0" spcFirstLastPara="1" rIns="0" wrap="square" tIns="12700">
            <a:spAutoFit/>
          </a:bodyPr>
          <a:lstStyle/>
          <a:p>
            <a:pPr indent="-229234" lvl="1" marL="697865" marR="0" rtl="0" algn="l">
              <a:lnSpc>
                <a:spcPct val="100000"/>
              </a:lnSpc>
              <a:spcBef>
                <a:spcPts val="0"/>
              </a:spcBef>
              <a:spcAft>
                <a:spcPts val="0"/>
              </a:spcAft>
              <a:buClr>
                <a:srgbClr val="1D334A"/>
              </a:buClr>
              <a:buSzPts val="1800"/>
              <a:buFont typeface="Arial"/>
              <a:buChar char="•"/>
            </a:pPr>
            <a:r>
              <a:rPr b="0" i="0" lang="en-US" sz="1800" u="none" cap="none" strike="noStrike">
                <a:solidFill>
                  <a:srgbClr val="1D334A"/>
                </a:solidFill>
                <a:latin typeface="Arial"/>
                <a:ea typeface="Arial"/>
                <a:cs typeface="Arial"/>
                <a:sym typeface="Arial"/>
              </a:rPr>
              <a:t>Family and Social Relationships</a:t>
            </a:r>
            <a:endParaRPr b="0" i="0" sz="1800" u="none" cap="none" strike="noStrike">
              <a:solidFill>
                <a:schemeClr val="dk1"/>
              </a:solidFill>
              <a:latin typeface="Arial"/>
              <a:ea typeface="Arial"/>
              <a:cs typeface="Arial"/>
              <a:sym typeface="Arial"/>
            </a:endParaRPr>
          </a:p>
          <a:p>
            <a:pPr indent="-229234" lvl="1" marL="697865" marR="0" rtl="0" algn="l">
              <a:lnSpc>
                <a:spcPct val="100000"/>
              </a:lnSpc>
              <a:spcBef>
                <a:spcPts val="0"/>
              </a:spcBef>
              <a:spcAft>
                <a:spcPts val="0"/>
              </a:spcAft>
              <a:buClr>
                <a:srgbClr val="1D334A"/>
              </a:buClr>
              <a:buSzPts val="1800"/>
              <a:buFont typeface="Arial"/>
              <a:buChar char="•"/>
            </a:pPr>
            <a:r>
              <a:rPr b="0" i="0" lang="en-US" sz="1800" u="none" cap="none" strike="noStrike">
                <a:solidFill>
                  <a:srgbClr val="1D334A"/>
                </a:solidFill>
                <a:latin typeface="Arial"/>
                <a:ea typeface="Arial"/>
                <a:cs typeface="Arial"/>
                <a:sym typeface="Arial"/>
              </a:rPr>
              <a:t>Household Economy</a:t>
            </a:r>
            <a:endParaRPr b="0" i="0" sz="1800" u="none" cap="none" strike="noStrike">
              <a:solidFill>
                <a:schemeClr val="dk1"/>
              </a:solidFill>
              <a:latin typeface="Arial"/>
              <a:ea typeface="Arial"/>
              <a:cs typeface="Arial"/>
              <a:sym typeface="Arial"/>
            </a:endParaRPr>
          </a:p>
          <a:p>
            <a:pPr indent="-229234" lvl="1" marL="697865" marR="0" rtl="0" algn="l">
              <a:lnSpc>
                <a:spcPct val="100000"/>
              </a:lnSpc>
              <a:spcBef>
                <a:spcPts val="0"/>
              </a:spcBef>
              <a:spcAft>
                <a:spcPts val="0"/>
              </a:spcAft>
              <a:buClr>
                <a:srgbClr val="1D334A"/>
              </a:buClr>
              <a:buSzPts val="1800"/>
              <a:buFont typeface="Arial"/>
              <a:buChar char="•"/>
            </a:pPr>
            <a:r>
              <a:rPr b="0" i="0" lang="en-US" sz="1800" u="none" cap="none" strike="noStrike">
                <a:solidFill>
                  <a:srgbClr val="1D334A"/>
                </a:solidFill>
                <a:latin typeface="Arial"/>
                <a:ea typeface="Arial"/>
                <a:cs typeface="Arial"/>
                <a:sym typeface="Arial"/>
              </a:rPr>
              <a:t>Living Conditions</a:t>
            </a:r>
            <a:endParaRPr b="0" i="0" sz="1800" u="none" cap="none" strike="noStrike">
              <a:solidFill>
                <a:schemeClr val="dk1"/>
              </a:solidFill>
              <a:latin typeface="Arial"/>
              <a:ea typeface="Arial"/>
              <a:cs typeface="Arial"/>
              <a:sym typeface="Arial"/>
            </a:endParaRPr>
          </a:p>
          <a:p>
            <a:pPr indent="-229234" lvl="1" marL="697865" marR="0" rtl="0" algn="l">
              <a:lnSpc>
                <a:spcPct val="100000"/>
              </a:lnSpc>
              <a:spcBef>
                <a:spcPts val="0"/>
              </a:spcBef>
              <a:spcAft>
                <a:spcPts val="0"/>
              </a:spcAft>
              <a:buClr>
                <a:srgbClr val="1D334A"/>
              </a:buClr>
              <a:buSzPts val="1800"/>
              <a:buFont typeface="Arial"/>
              <a:buChar char="•"/>
            </a:pPr>
            <a:r>
              <a:rPr b="0" i="0" lang="en-US" sz="1800" u="none" cap="none" strike="noStrike">
                <a:solidFill>
                  <a:srgbClr val="1D334A"/>
                </a:solidFill>
                <a:latin typeface="Arial"/>
                <a:ea typeface="Arial"/>
                <a:cs typeface="Arial"/>
                <a:sym typeface="Arial"/>
              </a:rPr>
              <a:t>Education</a:t>
            </a:r>
            <a:endParaRPr b="0" i="0" sz="1800" u="none" cap="none" strike="noStrike">
              <a:solidFill>
                <a:schemeClr val="dk1"/>
              </a:solidFill>
              <a:latin typeface="Arial"/>
              <a:ea typeface="Arial"/>
              <a:cs typeface="Arial"/>
              <a:sym typeface="Arial"/>
            </a:endParaRPr>
          </a:p>
          <a:p>
            <a:pPr indent="-229234" lvl="1" marL="697865" marR="0" rtl="0" algn="l">
              <a:lnSpc>
                <a:spcPct val="100000"/>
              </a:lnSpc>
              <a:spcBef>
                <a:spcPts val="0"/>
              </a:spcBef>
              <a:spcAft>
                <a:spcPts val="0"/>
              </a:spcAft>
              <a:buClr>
                <a:srgbClr val="1D334A"/>
              </a:buClr>
              <a:buSzPts val="1800"/>
              <a:buFont typeface="Arial"/>
              <a:buChar char="•"/>
            </a:pPr>
            <a:r>
              <a:rPr b="0" i="0" lang="en-US" sz="1800" u="none" cap="none" strike="noStrike">
                <a:solidFill>
                  <a:srgbClr val="1D334A"/>
                </a:solidFill>
                <a:latin typeface="Arial"/>
                <a:ea typeface="Arial"/>
                <a:cs typeface="Arial"/>
                <a:sym typeface="Arial"/>
              </a:rPr>
              <a:t>Health and Mental Health</a:t>
            </a:r>
            <a:endParaRPr b="0" i="0" sz="1800" u="none" cap="none" strike="noStrike">
              <a:solidFill>
                <a:schemeClr val="dk1"/>
              </a:solidFill>
              <a:latin typeface="Arial"/>
              <a:ea typeface="Arial"/>
              <a:cs typeface="Arial"/>
              <a:sym typeface="Arial"/>
            </a:endParaRPr>
          </a:p>
          <a:p>
            <a:pPr indent="-228600" lvl="0" marL="241300" marR="288925" rtl="0" algn="l">
              <a:lnSpc>
                <a:spcPct val="90000"/>
              </a:lnSpc>
              <a:spcBef>
                <a:spcPts val="96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Milestones under each right are rated on a scale of 1 (in crisis – needs immediate attention) to 4 (thriving – no attention needed)</a:t>
            </a:r>
            <a:endParaRPr b="0" i="0" sz="1800" u="none" cap="none" strike="noStrike">
              <a:solidFill>
                <a:schemeClr val="dk1"/>
              </a:solidFill>
              <a:latin typeface="Arial"/>
              <a:ea typeface="Arial"/>
              <a:cs typeface="Arial"/>
              <a:sym typeface="Arial"/>
            </a:endParaRPr>
          </a:p>
          <a:p>
            <a:pPr indent="-228600" lvl="0" marL="241300" marR="429259" rtl="0" algn="l">
              <a:lnSpc>
                <a:spcPct val="90000"/>
              </a:lnSpc>
              <a:spcBef>
                <a:spcPts val="98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Detailed intervention plans are created for each milestone that needs attention</a:t>
            </a:r>
            <a:endParaRPr b="0" i="0" sz="1800" u="none" cap="none" strike="noStrike">
              <a:solidFill>
                <a:schemeClr val="dk1"/>
              </a:solidFill>
              <a:latin typeface="Arial"/>
              <a:ea typeface="Arial"/>
              <a:cs typeface="Arial"/>
              <a:sym typeface="Arial"/>
            </a:endParaRPr>
          </a:p>
          <a:p>
            <a:pPr indent="-228600" lvl="0" marL="241300" marR="0" rtl="0" algn="l">
              <a:lnSpc>
                <a:spcPct val="90000"/>
              </a:lnSpc>
              <a:spcBef>
                <a:spcPts val="49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Progress is tracked by domain over time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16"/>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304" name="Google Shape;304;p16"/>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305" name="Google Shape;305;p16"/>
          <p:cNvGrpSpPr/>
          <p:nvPr/>
        </p:nvGrpSpPr>
        <p:grpSpPr>
          <a:xfrm>
            <a:off x="9468371" y="6243362"/>
            <a:ext cx="2388889" cy="590652"/>
            <a:chOff x="9468371" y="6243362"/>
            <a:chExt cx="2388889" cy="590652"/>
          </a:xfrm>
        </p:grpSpPr>
        <p:pic>
          <p:nvPicPr>
            <p:cNvPr id="306" name="Google Shape;306;p16"/>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307" name="Google Shape;307;p16"/>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308" name="Google Shape;308;p16"/>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15</a:t>
            </a:r>
            <a:endParaRPr b="0" i="0" sz="1400" u="none" cap="none" strike="noStrike">
              <a:solidFill>
                <a:srgbClr val="000000"/>
              </a:solidFill>
              <a:latin typeface="Arial"/>
              <a:ea typeface="Arial"/>
              <a:cs typeface="Arial"/>
              <a:sym typeface="Arial"/>
            </a:endParaRPr>
          </a:p>
        </p:txBody>
      </p:sp>
      <p:sp>
        <p:nvSpPr>
          <p:cNvPr id="309" name="Google Shape;309;p16"/>
          <p:cNvSpPr txBox="1"/>
          <p:nvPr>
            <p:ph type="title"/>
          </p:nvPr>
        </p:nvSpPr>
        <p:spPr>
          <a:xfrm>
            <a:off x="478156" y="494239"/>
            <a:ext cx="4947283" cy="1182375"/>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Graphing Results of the Home Thrive Scale</a:t>
            </a:r>
            <a:r>
              <a:rPr baseline="30000" lang="en-US" sz="4000">
                <a:solidFill>
                  <a:srgbClr val="F37124"/>
                </a:solidFill>
                <a:latin typeface="Georgia"/>
                <a:ea typeface="Georgia"/>
                <a:cs typeface="Georgia"/>
                <a:sym typeface="Georgia"/>
              </a:rPr>
              <a:t>TM</a:t>
            </a:r>
            <a:endParaRPr sz="3600">
              <a:solidFill>
                <a:srgbClr val="F37124"/>
              </a:solidFill>
              <a:latin typeface="Georgia"/>
              <a:ea typeface="Georgia"/>
              <a:cs typeface="Georgia"/>
              <a:sym typeface="Georgia"/>
            </a:endParaRPr>
          </a:p>
        </p:txBody>
      </p:sp>
      <p:cxnSp>
        <p:nvCxnSpPr>
          <p:cNvPr id="310" name="Google Shape;310;p16"/>
          <p:cNvCxnSpPr/>
          <p:nvPr/>
        </p:nvCxnSpPr>
        <p:spPr>
          <a:xfrm>
            <a:off x="7822451" y="1209040"/>
            <a:ext cx="0" cy="4775835"/>
          </a:xfrm>
          <a:prstGeom prst="straightConnector1">
            <a:avLst/>
          </a:prstGeom>
          <a:noFill/>
          <a:ln cap="flat" cmpd="sng" w="19050">
            <a:solidFill>
              <a:srgbClr val="13314A"/>
            </a:solidFill>
            <a:prstDash val="solid"/>
            <a:miter lim="800000"/>
            <a:headEnd len="sm" w="sm" type="none"/>
            <a:tailEnd len="sm" w="sm" type="none"/>
          </a:ln>
        </p:spPr>
      </p:cxnSp>
      <p:sp>
        <p:nvSpPr>
          <p:cNvPr id="311" name="Google Shape;311;p16"/>
          <p:cNvSpPr txBox="1"/>
          <p:nvPr/>
        </p:nvSpPr>
        <p:spPr>
          <a:xfrm>
            <a:off x="8147703" y="1209040"/>
            <a:ext cx="3703670" cy="148907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600"/>
              <a:buFont typeface="Arial"/>
              <a:buNone/>
            </a:pPr>
            <a:r>
              <a:rPr b="0" i="1" lang="en-US" sz="1600" u="none" cap="none" strike="noStrike">
                <a:solidFill>
                  <a:srgbClr val="1E3348"/>
                </a:solidFill>
                <a:latin typeface="Georgia"/>
                <a:ea typeface="Georgia"/>
                <a:cs typeface="Georgia"/>
                <a:sym typeface="Georgia"/>
              </a:rPr>
              <a:t>Riya and her mother had a pre-  reintegration score of 89% in Household Economy due to lack of access to childcare. Now that Riya’s aunt is providing that care, the score has improved to 100%.</a:t>
            </a:r>
            <a:endParaRPr b="0" i="0" sz="1600" u="none" cap="none" strike="noStrike">
              <a:solidFill>
                <a:schemeClr val="dk1"/>
              </a:solidFill>
              <a:latin typeface="Georgia"/>
              <a:ea typeface="Georgia"/>
              <a:cs typeface="Georgia"/>
              <a:sym typeface="Georgia"/>
            </a:endParaRPr>
          </a:p>
        </p:txBody>
      </p:sp>
      <p:sp>
        <p:nvSpPr>
          <p:cNvPr id="312" name="Google Shape;312;p16"/>
          <p:cNvSpPr txBox="1"/>
          <p:nvPr/>
        </p:nvSpPr>
        <p:spPr>
          <a:xfrm>
            <a:off x="8147703" y="2896379"/>
            <a:ext cx="3703670" cy="222881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600"/>
              <a:buFont typeface="Arial"/>
              <a:buNone/>
            </a:pPr>
            <a:r>
              <a:rPr b="0" i="1" lang="en-US" sz="1600" u="none" cap="none" strike="noStrike">
                <a:solidFill>
                  <a:srgbClr val="1E3348"/>
                </a:solidFill>
                <a:latin typeface="Georgia"/>
                <a:ea typeface="Georgia"/>
                <a:cs typeface="Georgia"/>
                <a:sym typeface="Georgia"/>
              </a:rPr>
              <a:t>In addition, both Riya and her mom were grieving the loss of their father/husband, and it was impacting the relationship between them and Riya’s ability to  concentrate at school. Bolstered by grief counseling, their Family and Social Relationships and Health/Mental Health domains improved significantly.</a:t>
            </a:r>
            <a:endParaRPr b="0" i="0" sz="1600" u="none" cap="none" strike="noStrike">
              <a:solidFill>
                <a:schemeClr val="dk1"/>
              </a:solidFill>
              <a:latin typeface="Georgia"/>
              <a:ea typeface="Georgia"/>
              <a:cs typeface="Georgia"/>
              <a:sym typeface="Georgia"/>
            </a:endParaRPr>
          </a:p>
        </p:txBody>
      </p:sp>
      <p:sp>
        <p:nvSpPr>
          <p:cNvPr id="313" name="Google Shape;313;p16"/>
          <p:cNvSpPr txBox="1"/>
          <p:nvPr/>
        </p:nvSpPr>
        <p:spPr>
          <a:xfrm>
            <a:off x="8153587" y="5323458"/>
            <a:ext cx="3703669" cy="757555"/>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600"/>
              <a:buFont typeface="Arial"/>
              <a:buNone/>
            </a:pPr>
            <a:r>
              <a:rPr b="0" i="1" lang="en-US" sz="1600" u="none" cap="none" strike="noStrike">
                <a:solidFill>
                  <a:srgbClr val="1E3348"/>
                </a:solidFill>
                <a:latin typeface="Georgia"/>
                <a:ea typeface="Georgia"/>
                <a:cs typeface="Georgia"/>
                <a:sym typeface="Georgia"/>
              </a:rPr>
              <a:t>Finally, the Living Conditions domain improved due to a safer home environment for Riya.</a:t>
            </a:r>
            <a:endParaRPr b="0" i="0" sz="1600" u="none" cap="none" strike="noStrike">
              <a:solidFill>
                <a:schemeClr val="dk1"/>
              </a:solidFill>
              <a:latin typeface="Georgia"/>
              <a:ea typeface="Georgia"/>
              <a:cs typeface="Georgia"/>
              <a:sym typeface="Georgia"/>
            </a:endParaRPr>
          </a:p>
        </p:txBody>
      </p:sp>
      <p:grpSp>
        <p:nvGrpSpPr>
          <p:cNvPr id="314" name="Google Shape;314;p16"/>
          <p:cNvGrpSpPr/>
          <p:nvPr/>
        </p:nvGrpSpPr>
        <p:grpSpPr>
          <a:xfrm>
            <a:off x="511878" y="1811867"/>
            <a:ext cx="5241190" cy="3742881"/>
            <a:chOff x="821689" y="1739137"/>
            <a:chExt cx="6468745" cy="4619512"/>
          </a:xfrm>
        </p:grpSpPr>
        <p:grpSp>
          <p:nvGrpSpPr>
            <p:cNvPr id="315" name="Google Shape;315;p16"/>
            <p:cNvGrpSpPr/>
            <p:nvPr/>
          </p:nvGrpSpPr>
          <p:grpSpPr>
            <a:xfrm>
              <a:off x="2125979" y="2002790"/>
              <a:ext cx="4017010" cy="3821430"/>
              <a:chOff x="2125979" y="2002790"/>
              <a:chExt cx="4017010" cy="3821430"/>
            </a:xfrm>
          </p:grpSpPr>
          <p:sp>
            <p:nvSpPr>
              <p:cNvPr id="316" name="Google Shape;316;p16"/>
              <p:cNvSpPr/>
              <p:nvPr/>
            </p:nvSpPr>
            <p:spPr>
              <a:xfrm>
                <a:off x="2127249" y="2002790"/>
                <a:ext cx="4015740" cy="3820160"/>
              </a:xfrm>
              <a:custGeom>
                <a:rect b="b" l="l" r="r" t="t"/>
                <a:pathLst>
                  <a:path extrusionOk="0" h="3820160" w="4015740">
                    <a:moveTo>
                      <a:pt x="2006600" y="1899920"/>
                    </a:moveTo>
                    <a:lnTo>
                      <a:pt x="2207260" y="2047240"/>
                    </a:lnTo>
                    <a:lnTo>
                      <a:pt x="2131060" y="2283460"/>
                    </a:lnTo>
                    <a:lnTo>
                      <a:pt x="1882139" y="2283460"/>
                    </a:lnTo>
                    <a:lnTo>
                      <a:pt x="1805939" y="2047240"/>
                    </a:lnTo>
                    <a:lnTo>
                      <a:pt x="2006600" y="1899920"/>
                    </a:lnTo>
                  </a:path>
                  <a:path extrusionOk="0" h="3820160" w="4015740">
                    <a:moveTo>
                      <a:pt x="2006600" y="1689100"/>
                    </a:moveTo>
                    <a:lnTo>
                      <a:pt x="2407920" y="1981200"/>
                    </a:lnTo>
                    <a:lnTo>
                      <a:pt x="2255520" y="2453640"/>
                    </a:lnTo>
                    <a:lnTo>
                      <a:pt x="1757679" y="2453640"/>
                    </a:lnTo>
                    <a:lnTo>
                      <a:pt x="1605279" y="1981200"/>
                    </a:lnTo>
                    <a:lnTo>
                      <a:pt x="2006600" y="1689100"/>
                    </a:lnTo>
                  </a:path>
                  <a:path extrusionOk="0" h="3820160" w="4015740">
                    <a:moveTo>
                      <a:pt x="2006600" y="1478280"/>
                    </a:moveTo>
                    <a:lnTo>
                      <a:pt x="2608579" y="1915160"/>
                    </a:lnTo>
                    <a:lnTo>
                      <a:pt x="2379979" y="2623820"/>
                    </a:lnTo>
                    <a:lnTo>
                      <a:pt x="1635760" y="2623820"/>
                    </a:lnTo>
                    <a:lnTo>
                      <a:pt x="1404620" y="1915160"/>
                    </a:lnTo>
                    <a:lnTo>
                      <a:pt x="2006600" y="1478280"/>
                    </a:lnTo>
                  </a:path>
                  <a:path extrusionOk="0" h="3820160" w="4015740">
                    <a:moveTo>
                      <a:pt x="2006600" y="1267460"/>
                    </a:moveTo>
                    <a:lnTo>
                      <a:pt x="2809240" y="1851660"/>
                    </a:lnTo>
                    <a:lnTo>
                      <a:pt x="2504440" y="2796540"/>
                    </a:lnTo>
                    <a:lnTo>
                      <a:pt x="1511300" y="2796540"/>
                    </a:lnTo>
                    <a:lnTo>
                      <a:pt x="1203960" y="1851660"/>
                    </a:lnTo>
                    <a:lnTo>
                      <a:pt x="2006600" y="1267460"/>
                    </a:lnTo>
                  </a:path>
                  <a:path extrusionOk="0" h="3820160" w="4015740">
                    <a:moveTo>
                      <a:pt x="2006600" y="1056639"/>
                    </a:moveTo>
                    <a:lnTo>
                      <a:pt x="3009900" y="1785620"/>
                    </a:lnTo>
                    <a:lnTo>
                      <a:pt x="2626360" y="2966720"/>
                    </a:lnTo>
                    <a:lnTo>
                      <a:pt x="1386839" y="2966720"/>
                    </a:lnTo>
                    <a:lnTo>
                      <a:pt x="1003300" y="1785620"/>
                    </a:lnTo>
                    <a:lnTo>
                      <a:pt x="2006600" y="1056639"/>
                    </a:lnTo>
                  </a:path>
                  <a:path extrusionOk="0" h="3820160" w="4015740">
                    <a:moveTo>
                      <a:pt x="2006600" y="845820"/>
                    </a:moveTo>
                    <a:lnTo>
                      <a:pt x="3210560" y="1719580"/>
                    </a:lnTo>
                    <a:lnTo>
                      <a:pt x="2750820" y="3136900"/>
                    </a:lnTo>
                    <a:lnTo>
                      <a:pt x="1262379" y="3136900"/>
                    </a:lnTo>
                    <a:lnTo>
                      <a:pt x="802639" y="1719580"/>
                    </a:lnTo>
                    <a:lnTo>
                      <a:pt x="2006600" y="845820"/>
                    </a:lnTo>
                  </a:path>
                  <a:path extrusionOk="0" h="3820160" w="4015740">
                    <a:moveTo>
                      <a:pt x="2006600" y="635000"/>
                    </a:moveTo>
                    <a:lnTo>
                      <a:pt x="3411220" y="1656080"/>
                    </a:lnTo>
                    <a:lnTo>
                      <a:pt x="2875279" y="3307079"/>
                    </a:lnTo>
                    <a:lnTo>
                      <a:pt x="1137920" y="3307079"/>
                    </a:lnTo>
                    <a:lnTo>
                      <a:pt x="601980" y="1656080"/>
                    </a:lnTo>
                    <a:lnTo>
                      <a:pt x="2006600" y="635000"/>
                    </a:lnTo>
                  </a:path>
                  <a:path extrusionOk="0" h="3820160" w="4015740">
                    <a:moveTo>
                      <a:pt x="2006600" y="424180"/>
                    </a:moveTo>
                    <a:lnTo>
                      <a:pt x="3614420" y="1590039"/>
                    </a:lnTo>
                    <a:lnTo>
                      <a:pt x="2999740" y="3479800"/>
                    </a:lnTo>
                    <a:lnTo>
                      <a:pt x="1013460" y="3479800"/>
                    </a:lnTo>
                    <a:lnTo>
                      <a:pt x="401319" y="1590039"/>
                    </a:lnTo>
                    <a:lnTo>
                      <a:pt x="2006600" y="424180"/>
                    </a:lnTo>
                  </a:path>
                  <a:path extrusionOk="0" h="3820160" w="4015740">
                    <a:moveTo>
                      <a:pt x="2006600" y="210820"/>
                    </a:moveTo>
                    <a:lnTo>
                      <a:pt x="3815079" y="1524000"/>
                    </a:lnTo>
                    <a:lnTo>
                      <a:pt x="3124200" y="3649979"/>
                    </a:lnTo>
                    <a:lnTo>
                      <a:pt x="889000" y="3649979"/>
                    </a:lnTo>
                    <a:lnTo>
                      <a:pt x="200660" y="1524000"/>
                    </a:lnTo>
                    <a:lnTo>
                      <a:pt x="2006600" y="210820"/>
                    </a:lnTo>
                  </a:path>
                  <a:path extrusionOk="0" h="3820160" w="4015740">
                    <a:moveTo>
                      <a:pt x="2006600" y="0"/>
                    </a:moveTo>
                    <a:lnTo>
                      <a:pt x="4015740" y="1460500"/>
                    </a:lnTo>
                    <a:lnTo>
                      <a:pt x="3248660" y="3820160"/>
                    </a:lnTo>
                    <a:lnTo>
                      <a:pt x="767080" y="3820160"/>
                    </a:lnTo>
                    <a:lnTo>
                      <a:pt x="0" y="1460500"/>
                    </a:lnTo>
                    <a:lnTo>
                      <a:pt x="2006600" y="0"/>
                    </a:lnTo>
                  </a:path>
                </a:pathLst>
              </a:custGeom>
              <a:noFill/>
              <a:ln cap="flat" cmpd="sng" w="9525">
                <a:solidFill>
                  <a:srgbClr val="D3DFE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p16"/>
              <p:cNvSpPr/>
              <p:nvPr/>
            </p:nvSpPr>
            <p:spPr>
              <a:xfrm>
                <a:off x="2125979" y="2004060"/>
                <a:ext cx="4015740" cy="3820160"/>
              </a:xfrm>
              <a:custGeom>
                <a:rect b="b" l="l" r="r" t="t"/>
                <a:pathLst>
                  <a:path extrusionOk="0" h="3820160" w="4015740">
                    <a:moveTo>
                      <a:pt x="0" y="1457960"/>
                    </a:moveTo>
                    <a:lnTo>
                      <a:pt x="2009140" y="0"/>
                    </a:lnTo>
                    <a:lnTo>
                      <a:pt x="4015740" y="1457960"/>
                    </a:lnTo>
                    <a:lnTo>
                      <a:pt x="3248660" y="3820159"/>
                    </a:lnTo>
                    <a:lnTo>
                      <a:pt x="767080" y="3820159"/>
                    </a:lnTo>
                    <a:lnTo>
                      <a:pt x="0" y="1457960"/>
                    </a:lnTo>
                  </a:path>
                </a:pathLst>
              </a:custGeom>
              <a:noFill/>
              <a:ln cap="flat" cmpd="sng" w="30475">
                <a:solidFill>
                  <a:srgbClr val="6FAC4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16"/>
              <p:cNvSpPr/>
              <p:nvPr/>
            </p:nvSpPr>
            <p:spPr>
              <a:xfrm>
                <a:off x="2849879" y="3208020"/>
                <a:ext cx="3070860" cy="1983739"/>
              </a:xfrm>
              <a:custGeom>
                <a:rect b="b" l="l" r="r" t="t"/>
                <a:pathLst>
                  <a:path extrusionOk="0" h="1983739" w="3070860">
                    <a:moveTo>
                      <a:pt x="0" y="490219"/>
                    </a:moveTo>
                    <a:lnTo>
                      <a:pt x="1285240" y="0"/>
                    </a:lnTo>
                    <a:lnTo>
                      <a:pt x="3070860" y="325119"/>
                    </a:lnTo>
                    <a:lnTo>
                      <a:pt x="2065020" y="1983739"/>
                    </a:lnTo>
                    <a:lnTo>
                      <a:pt x="812799" y="1557019"/>
                    </a:lnTo>
                    <a:lnTo>
                      <a:pt x="0" y="490219"/>
                    </a:lnTo>
                  </a:path>
                </a:pathLst>
              </a:custGeom>
              <a:noFill/>
              <a:ln cap="flat" cmpd="sng" w="30475">
                <a:solidFill>
                  <a:srgbClr val="4471C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p16"/>
              <p:cNvSpPr/>
              <p:nvPr/>
            </p:nvSpPr>
            <p:spPr>
              <a:xfrm>
                <a:off x="2849879" y="2890520"/>
                <a:ext cx="3131820" cy="2590800"/>
              </a:xfrm>
              <a:custGeom>
                <a:rect b="b" l="l" r="r" t="t"/>
                <a:pathLst>
                  <a:path extrusionOk="0" h="2590800" w="3131820">
                    <a:moveTo>
                      <a:pt x="0" y="807719"/>
                    </a:moveTo>
                    <a:lnTo>
                      <a:pt x="1285240" y="0"/>
                    </a:lnTo>
                    <a:lnTo>
                      <a:pt x="3131820" y="624839"/>
                    </a:lnTo>
                    <a:lnTo>
                      <a:pt x="2214880" y="2504440"/>
                    </a:lnTo>
                    <a:lnTo>
                      <a:pt x="292100" y="2590799"/>
                    </a:lnTo>
                    <a:lnTo>
                      <a:pt x="0" y="807719"/>
                    </a:lnTo>
                  </a:path>
                </a:pathLst>
              </a:custGeom>
              <a:noFill/>
              <a:ln cap="flat" cmpd="sng" w="304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16"/>
              <p:cNvSpPr/>
              <p:nvPr/>
            </p:nvSpPr>
            <p:spPr>
              <a:xfrm>
                <a:off x="2367279" y="2595880"/>
                <a:ext cx="3774440" cy="3091180"/>
              </a:xfrm>
              <a:custGeom>
                <a:rect b="b" l="l" r="r" t="t"/>
                <a:pathLst>
                  <a:path extrusionOk="0" h="3091179" w="3774440">
                    <a:moveTo>
                      <a:pt x="0" y="944880"/>
                    </a:moveTo>
                    <a:lnTo>
                      <a:pt x="1767840" y="0"/>
                    </a:lnTo>
                    <a:lnTo>
                      <a:pt x="3774440" y="866140"/>
                    </a:lnTo>
                    <a:lnTo>
                      <a:pt x="2783840" y="2918460"/>
                    </a:lnTo>
                    <a:lnTo>
                      <a:pt x="624839" y="3091180"/>
                    </a:lnTo>
                    <a:lnTo>
                      <a:pt x="0" y="944880"/>
                    </a:lnTo>
                  </a:path>
                </a:pathLst>
              </a:custGeom>
              <a:noFill/>
              <a:ln cap="flat" cmpd="sng" w="30475">
                <a:solidFill>
                  <a:srgbClr val="43682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16"/>
            <p:cNvSpPr txBox="1"/>
            <p:nvPr/>
          </p:nvSpPr>
          <p:spPr>
            <a:xfrm>
              <a:off x="3754500" y="3509269"/>
              <a:ext cx="1262593" cy="1076276"/>
            </a:xfrm>
            <a:prstGeom prst="rect">
              <a:avLst/>
            </a:prstGeom>
            <a:noFill/>
            <a:ln>
              <a:noFill/>
            </a:ln>
          </p:spPr>
          <p:txBody>
            <a:bodyPr anchorCtr="0" anchor="t" bIns="0" lIns="0" spcFirstLastPara="1" rIns="0" wrap="square" tIns="86350">
              <a:spAutoFit/>
            </a:bodyPr>
            <a:lstStyle/>
            <a:p>
              <a:pPr indent="0" lvl="0" marL="13334"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30%</a:t>
              </a:r>
              <a:endParaRPr b="0" i="0" sz="900" u="none" cap="none" strike="noStrike">
                <a:solidFill>
                  <a:schemeClr val="dk1"/>
                </a:solidFill>
                <a:latin typeface="Georgia"/>
                <a:ea typeface="Georgia"/>
                <a:cs typeface="Georgia"/>
                <a:sym typeface="Georgia"/>
              </a:endParaRPr>
            </a:p>
            <a:p>
              <a:pPr indent="0" lvl="0" marL="12700" marR="0" rtl="0" algn="l">
                <a:lnSpc>
                  <a:spcPct val="100000"/>
                </a:lnSpc>
                <a:spcBef>
                  <a:spcPts val="585"/>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20%</a:t>
              </a:r>
              <a:endParaRPr b="0" i="0" sz="900" u="none" cap="none" strike="noStrike">
                <a:solidFill>
                  <a:schemeClr val="dk1"/>
                </a:solidFill>
                <a:latin typeface="Georgia"/>
                <a:ea typeface="Georgia"/>
                <a:cs typeface="Georgia"/>
                <a:sym typeface="Georgia"/>
              </a:endParaRPr>
            </a:p>
            <a:p>
              <a:pPr indent="0" lvl="0" marL="27305" marR="0" rtl="0" algn="l">
                <a:lnSpc>
                  <a:spcPct val="100000"/>
                </a:lnSpc>
                <a:spcBef>
                  <a:spcPts val="58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10%</a:t>
              </a:r>
              <a:endParaRPr b="0" i="0" sz="900" u="none" cap="none" strike="noStrike">
                <a:solidFill>
                  <a:schemeClr val="dk1"/>
                </a:solidFill>
                <a:latin typeface="Georgia"/>
                <a:ea typeface="Georgia"/>
                <a:cs typeface="Georgia"/>
                <a:sym typeface="Georgia"/>
              </a:endParaRPr>
            </a:p>
            <a:p>
              <a:pPr indent="0" lvl="0" marL="76200" marR="0" rtl="0" algn="l">
                <a:lnSpc>
                  <a:spcPct val="100000"/>
                </a:lnSpc>
                <a:spcBef>
                  <a:spcPts val="585"/>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0%</a:t>
              </a:r>
              <a:endParaRPr b="0" i="0" sz="900" u="none" cap="none" strike="noStrike">
                <a:solidFill>
                  <a:schemeClr val="dk1"/>
                </a:solidFill>
                <a:latin typeface="Georgia"/>
                <a:ea typeface="Georgia"/>
                <a:cs typeface="Georgia"/>
                <a:sym typeface="Georgia"/>
              </a:endParaRPr>
            </a:p>
          </p:txBody>
        </p:sp>
        <p:sp>
          <p:nvSpPr>
            <p:cNvPr id="322" name="Google Shape;322;p16"/>
            <p:cNvSpPr txBox="1"/>
            <p:nvPr/>
          </p:nvSpPr>
          <p:spPr>
            <a:xfrm>
              <a:off x="3368927" y="1739137"/>
              <a:ext cx="2680082" cy="1807826"/>
            </a:xfrm>
            <a:prstGeom prst="rect">
              <a:avLst/>
            </a:prstGeom>
            <a:noFill/>
            <a:ln>
              <a:noFill/>
            </a:ln>
          </p:spPr>
          <p:txBody>
            <a:bodyPr anchorCtr="0" anchor="t" bIns="0" lIns="0" spcFirstLastPara="1" rIns="0" wrap="square" tIns="12700">
              <a:spAutoFit/>
            </a:bodyPr>
            <a:lstStyle/>
            <a:p>
              <a:pPr indent="-330200" lvl="0" marL="342265" marR="5080" rtl="0" algn="l">
                <a:lnSpc>
                  <a:spcPct val="114599"/>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Family &amp; Social Relationships  100%</a:t>
              </a:r>
              <a:endParaRPr b="0" i="0" sz="900" u="none" cap="none" strike="noStrike">
                <a:solidFill>
                  <a:schemeClr val="dk1"/>
                </a:solidFill>
                <a:latin typeface="Georgia"/>
                <a:ea typeface="Georgia"/>
                <a:cs typeface="Georgia"/>
                <a:sym typeface="Georgia"/>
              </a:endParaRPr>
            </a:p>
            <a:p>
              <a:pPr indent="0" lvl="0" marL="396875" marR="0" rtl="0" algn="l">
                <a:lnSpc>
                  <a:spcPct val="100000"/>
                </a:lnSpc>
                <a:spcBef>
                  <a:spcPts val="58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90%</a:t>
              </a:r>
              <a:endParaRPr b="0" i="0" sz="900" u="none" cap="none" strike="noStrike">
                <a:solidFill>
                  <a:schemeClr val="dk1"/>
                </a:solidFill>
                <a:latin typeface="Georgia"/>
                <a:ea typeface="Georgia"/>
                <a:cs typeface="Georgia"/>
                <a:sym typeface="Georgia"/>
              </a:endParaRPr>
            </a:p>
            <a:p>
              <a:pPr indent="0" lvl="0" marL="393700" marR="0" rtl="0" algn="l">
                <a:lnSpc>
                  <a:spcPct val="100000"/>
                </a:lnSpc>
                <a:spcBef>
                  <a:spcPts val="585"/>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80%</a:t>
              </a:r>
              <a:endParaRPr b="0" i="0" sz="900" u="none" cap="none" strike="noStrike">
                <a:solidFill>
                  <a:schemeClr val="dk1"/>
                </a:solidFill>
                <a:latin typeface="Georgia"/>
                <a:ea typeface="Georgia"/>
                <a:cs typeface="Georgia"/>
                <a:sym typeface="Georgia"/>
              </a:endParaRPr>
            </a:p>
            <a:p>
              <a:pPr indent="0" lvl="0" marL="404495" marR="0" rtl="0" algn="l">
                <a:lnSpc>
                  <a:spcPct val="100000"/>
                </a:lnSpc>
                <a:spcBef>
                  <a:spcPts val="585"/>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70%</a:t>
              </a:r>
              <a:endParaRPr b="0" i="0" sz="900" u="none" cap="none" strike="noStrike">
                <a:solidFill>
                  <a:schemeClr val="dk1"/>
                </a:solidFill>
                <a:latin typeface="Georgia"/>
                <a:ea typeface="Georgia"/>
                <a:cs typeface="Georgia"/>
                <a:sym typeface="Georgia"/>
              </a:endParaRPr>
            </a:p>
            <a:p>
              <a:pPr indent="0" lvl="0" marL="396875" marR="0" rtl="0" algn="l">
                <a:lnSpc>
                  <a:spcPct val="100000"/>
                </a:lnSpc>
                <a:spcBef>
                  <a:spcPts val="58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60%</a:t>
              </a:r>
              <a:endParaRPr b="0" i="0" sz="900" u="none" cap="none" strike="noStrike">
                <a:solidFill>
                  <a:schemeClr val="dk1"/>
                </a:solidFill>
                <a:latin typeface="Georgia"/>
                <a:ea typeface="Georgia"/>
                <a:cs typeface="Georgia"/>
                <a:sym typeface="Georgia"/>
              </a:endParaRPr>
            </a:p>
            <a:p>
              <a:pPr indent="0" lvl="0" marL="401320" marR="0" rtl="0" algn="l">
                <a:lnSpc>
                  <a:spcPct val="100000"/>
                </a:lnSpc>
                <a:spcBef>
                  <a:spcPts val="585"/>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50%</a:t>
              </a:r>
              <a:endParaRPr b="0" i="0" sz="900" u="none" cap="none" strike="noStrike">
                <a:solidFill>
                  <a:schemeClr val="dk1"/>
                </a:solidFill>
                <a:latin typeface="Georgia"/>
                <a:ea typeface="Georgia"/>
                <a:cs typeface="Georgia"/>
                <a:sym typeface="Georgia"/>
              </a:endParaRPr>
            </a:p>
            <a:p>
              <a:pPr indent="0" lvl="0" marL="397510" marR="0" rtl="0" algn="l">
                <a:lnSpc>
                  <a:spcPct val="100000"/>
                </a:lnSpc>
                <a:spcBef>
                  <a:spcPts val="585"/>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40%</a:t>
              </a:r>
              <a:endParaRPr b="0" i="0" sz="900" u="none" cap="none" strike="noStrike">
                <a:solidFill>
                  <a:schemeClr val="dk1"/>
                </a:solidFill>
                <a:latin typeface="Georgia"/>
                <a:ea typeface="Georgia"/>
                <a:cs typeface="Georgia"/>
                <a:sym typeface="Georgia"/>
              </a:endParaRPr>
            </a:p>
          </p:txBody>
        </p:sp>
        <p:sp>
          <p:nvSpPr>
            <p:cNvPr id="323" name="Google Shape;323;p16"/>
            <p:cNvSpPr txBox="1"/>
            <p:nvPr/>
          </p:nvSpPr>
          <p:spPr>
            <a:xfrm>
              <a:off x="6210934" y="3345497"/>
              <a:ext cx="1079500" cy="1631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Household Economy</a:t>
              </a:r>
              <a:endParaRPr b="0" i="0" sz="900" u="none" cap="none" strike="noStrike">
                <a:solidFill>
                  <a:schemeClr val="dk1"/>
                </a:solidFill>
                <a:latin typeface="Georgia"/>
                <a:ea typeface="Georgia"/>
                <a:cs typeface="Georgia"/>
                <a:sym typeface="Georgia"/>
              </a:endParaRPr>
            </a:p>
          </p:txBody>
        </p:sp>
        <p:sp>
          <p:nvSpPr>
            <p:cNvPr id="324" name="Google Shape;324;p16"/>
            <p:cNvSpPr txBox="1"/>
            <p:nvPr/>
          </p:nvSpPr>
          <p:spPr>
            <a:xfrm>
              <a:off x="5413375" y="5737881"/>
              <a:ext cx="1322452" cy="186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Living Conditions</a:t>
              </a:r>
              <a:endParaRPr b="0" i="0" sz="900" u="none" cap="none" strike="noStrike">
                <a:solidFill>
                  <a:schemeClr val="dk1"/>
                </a:solidFill>
                <a:latin typeface="Georgia"/>
                <a:ea typeface="Georgia"/>
                <a:cs typeface="Georgia"/>
                <a:sym typeface="Georgia"/>
              </a:endParaRPr>
            </a:p>
          </p:txBody>
        </p:sp>
        <p:sp>
          <p:nvSpPr>
            <p:cNvPr id="325" name="Google Shape;325;p16"/>
            <p:cNvSpPr txBox="1"/>
            <p:nvPr/>
          </p:nvSpPr>
          <p:spPr>
            <a:xfrm>
              <a:off x="2184147" y="5737881"/>
              <a:ext cx="671829" cy="186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Education</a:t>
              </a:r>
              <a:endParaRPr b="0" i="0" sz="900" u="none" cap="none" strike="noStrike">
                <a:solidFill>
                  <a:schemeClr val="dk1"/>
                </a:solidFill>
                <a:latin typeface="Georgia"/>
                <a:ea typeface="Georgia"/>
                <a:cs typeface="Georgia"/>
                <a:sym typeface="Georgia"/>
              </a:endParaRPr>
            </a:p>
          </p:txBody>
        </p:sp>
        <p:sp>
          <p:nvSpPr>
            <p:cNvPr id="326" name="Google Shape;326;p16"/>
            <p:cNvSpPr txBox="1"/>
            <p:nvPr/>
          </p:nvSpPr>
          <p:spPr>
            <a:xfrm>
              <a:off x="821689" y="3345497"/>
              <a:ext cx="1236980" cy="1631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Health &amp; Mental Health</a:t>
              </a:r>
              <a:endParaRPr b="0" i="0" sz="900" u="none" cap="none" strike="noStrike">
                <a:solidFill>
                  <a:schemeClr val="dk1"/>
                </a:solidFill>
                <a:latin typeface="Georgia"/>
                <a:ea typeface="Georgia"/>
                <a:cs typeface="Georgia"/>
                <a:sym typeface="Georgia"/>
              </a:endParaRPr>
            </a:p>
          </p:txBody>
        </p:sp>
        <p:sp>
          <p:nvSpPr>
            <p:cNvPr id="327" name="Google Shape;327;p16"/>
            <p:cNvSpPr/>
            <p:nvPr/>
          </p:nvSpPr>
          <p:spPr>
            <a:xfrm>
              <a:off x="923798" y="6261101"/>
              <a:ext cx="243840" cy="0"/>
            </a:xfrm>
            <a:custGeom>
              <a:rect b="b" l="l" r="r" t="t"/>
              <a:pathLst>
                <a:path extrusionOk="0" h="120000" w="243839">
                  <a:moveTo>
                    <a:pt x="0" y="0"/>
                  </a:moveTo>
                  <a:lnTo>
                    <a:pt x="243839" y="0"/>
                  </a:lnTo>
                </a:path>
              </a:pathLst>
            </a:custGeom>
            <a:noFill/>
            <a:ln cap="flat" cmpd="sng" w="30475">
              <a:solidFill>
                <a:srgbClr val="6FAC4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p16"/>
            <p:cNvSpPr txBox="1"/>
            <p:nvPr/>
          </p:nvSpPr>
          <p:spPr>
            <a:xfrm>
              <a:off x="1180085" y="6171884"/>
              <a:ext cx="891794" cy="186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Goal = 100%</a:t>
              </a:r>
              <a:endParaRPr b="0" i="0" sz="900" u="none" cap="none" strike="noStrike">
                <a:solidFill>
                  <a:schemeClr val="dk1"/>
                </a:solidFill>
                <a:latin typeface="Georgia"/>
                <a:ea typeface="Georgia"/>
                <a:cs typeface="Georgia"/>
                <a:sym typeface="Georgia"/>
              </a:endParaRPr>
            </a:p>
          </p:txBody>
        </p:sp>
        <p:sp>
          <p:nvSpPr>
            <p:cNvPr id="329" name="Google Shape;329;p16"/>
            <p:cNvSpPr/>
            <p:nvPr/>
          </p:nvSpPr>
          <p:spPr>
            <a:xfrm>
              <a:off x="2257725" y="6261101"/>
              <a:ext cx="243840" cy="0"/>
            </a:xfrm>
            <a:custGeom>
              <a:rect b="b" l="l" r="r" t="t"/>
              <a:pathLst>
                <a:path extrusionOk="0" h="120000" w="243839">
                  <a:moveTo>
                    <a:pt x="0" y="0"/>
                  </a:moveTo>
                  <a:lnTo>
                    <a:pt x="243839" y="0"/>
                  </a:lnTo>
                </a:path>
              </a:pathLst>
            </a:custGeom>
            <a:noFill/>
            <a:ln cap="flat" cmpd="sng" w="30475">
              <a:solidFill>
                <a:srgbClr val="4471C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0" name="Google Shape;330;p16"/>
            <p:cNvSpPr txBox="1"/>
            <p:nvPr/>
          </p:nvSpPr>
          <p:spPr>
            <a:xfrm>
              <a:off x="2514267" y="6171884"/>
              <a:ext cx="1143000" cy="186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Pre-Reintegration</a:t>
              </a:r>
              <a:endParaRPr b="0" i="0" sz="900" u="none" cap="none" strike="noStrike">
                <a:solidFill>
                  <a:schemeClr val="dk1"/>
                </a:solidFill>
                <a:latin typeface="Georgia"/>
                <a:ea typeface="Georgia"/>
                <a:cs typeface="Georgia"/>
                <a:sym typeface="Georgia"/>
              </a:endParaRPr>
            </a:p>
          </p:txBody>
        </p:sp>
        <p:sp>
          <p:nvSpPr>
            <p:cNvPr id="331" name="Google Shape;331;p16"/>
            <p:cNvSpPr/>
            <p:nvPr/>
          </p:nvSpPr>
          <p:spPr>
            <a:xfrm>
              <a:off x="4012552" y="6261101"/>
              <a:ext cx="243840" cy="0"/>
            </a:xfrm>
            <a:custGeom>
              <a:rect b="b" l="l" r="r" t="t"/>
              <a:pathLst>
                <a:path extrusionOk="0" h="120000" w="243839">
                  <a:moveTo>
                    <a:pt x="0" y="0"/>
                  </a:moveTo>
                  <a:lnTo>
                    <a:pt x="243839" y="0"/>
                  </a:lnTo>
                </a:path>
              </a:pathLst>
            </a:custGeom>
            <a:noFill/>
            <a:ln cap="flat" cmpd="sng" w="30475">
              <a:solidFill>
                <a:srgbClr val="FFC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2" name="Google Shape;332;p16"/>
            <p:cNvSpPr txBox="1"/>
            <p:nvPr/>
          </p:nvSpPr>
          <p:spPr>
            <a:xfrm>
              <a:off x="4269472" y="6171884"/>
              <a:ext cx="1094699" cy="186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At Reintegration</a:t>
              </a:r>
              <a:endParaRPr b="0" i="0" sz="900" u="none" cap="none" strike="noStrike">
                <a:solidFill>
                  <a:schemeClr val="dk1"/>
                </a:solidFill>
                <a:latin typeface="Georgia"/>
                <a:ea typeface="Georgia"/>
                <a:cs typeface="Georgia"/>
                <a:sym typeface="Georgia"/>
              </a:endParaRPr>
            </a:p>
          </p:txBody>
        </p:sp>
        <p:sp>
          <p:nvSpPr>
            <p:cNvPr id="333" name="Google Shape;333;p16"/>
            <p:cNvSpPr/>
            <p:nvPr/>
          </p:nvSpPr>
          <p:spPr>
            <a:xfrm>
              <a:off x="5675364" y="6261101"/>
              <a:ext cx="243840" cy="0"/>
            </a:xfrm>
            <a:custGeom>
              <a:rect b="b" l="l" r="r" t="t"/>
              <a:pathLst>
                <a:path extrusionOk="0" h="120000" w="243839">
                  <a:moveTo>
                    <a:pt x="0" y="0"/>
                  </a:moveTo>
                  <a:lnTo>
                    <a:pt x="243839" y="0"/>
                  </a:lnTo>
                </a:path>
              </a:pathLst>
            </a:custGeom>
            <a:noFill/>
            <a:ln cap="flat" cmpd="sng" w="30475">
              <a:solidFill>
                <a:srgbClr val="43682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4" name="Google Shape;334;p16"/>
            <p:cNvSpPr txBox="1"/>
            <p:nvPr/>
          </p:nvSpPr>
          <p:spPr>
            <a:xfrm>
              <a:off x="5932919" y="6171884"/>
              <a:ext cx="1315043" cy="18676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0" i="0" lang="en-US" sz="900" u="none" cap="none" strike="noStrike">
                  <a:solidFill>
                    <a:srgbClr val="1E3348"/>
                  </a:solidFill>
                  <a:latin typeface="Georgia"/>
                  <a:ea typeface="Georgia"/>
                  <a:cs typeface="Georgia"/>
                  <a:sym typeface="Georgia"/>
                </a:rPr>
                <a:t>6 Month Follow-Up</a:t>
              </a:r>
              <a:endParaRPr b="0" i="0" sz="900" u="none" cap="none" strike="noStrike">
                <a:solidFill>
                  <a:schemeClr val="dk1"/>
                </a:solidFill>
                <a:latin typeface="Georgia"/>
                <a:ea typeface="Georgia"/>
                <a:cs typeface="Georgia"/>
                <a:sym typeface="Georgi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17"/>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340" name="Google Shape;340;p17"/>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341" name="Google Shape;341;p17"/>
          <p:cNvGrpSpPr/>
          <p:nvPr/>
        </p:nvGrpSpPr>
        <p:grpSpPr>
          <a:xfrm>
            <a:off x="9468371" y="6243362"/>
            <a:ext cx="2388889" cy="590652"/>
            <a:chOff x="9468371" y="6243362"/>
            <a:chExt cx="2388889" cy="590652"/>
          </a:xfrm>
        </p:grpSpPr>
        <p:pic>
          <p:nvPicPr>
            <p:cNvPr id="342" name="Google Shape;342;p17"/>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343" name="Google Shape;343;p17"/>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344" name="Google Shape;344;p17"/>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16</a:t>
            </a:r>
            <a:endParaRPr b="0" i="0" sz="1400" u="none" cap="none" strike="noStrike">
              <a:solidFill>
                <a:srgbClr val="000000"/>
              </a:solidFill>
              <a:latin typeface="Arial"/>
              <a:ea typeface="Arial"/>
              <a:cs typeface="Arial"/>
              <a:sym typeface="Arial"/>
            </a:endParaRPr>
          </a:p>
        </p:txBody>
      </p:sp>
      <p:cxnSp>
        <p:nvCxnSpPr>
          <p:cNvPr id="345" name="Google Shape;345;p17"/>
          <p:cNvCxnSpPr/>
          <p:nvPr/>
        </p:nvCxnSpPr>
        <p:spPr>
          <a:xfrm>
            <a:off x="8573220" y="2002232"/>
            <a:ext cx="0" cy="2853536"/>
          </a:xfrm>
          <a:prstGeom prst="straightConnector1">
            <a:avLst/>
          </a:prstGeom>
          <a:noFill/>
          <a:ln cap="flat" cmpd="sng" w="19050">
            <a:solidFill>
              <a:srgbClr val="13314A"/>
            </a:solidFill>
            <a:prstDash val="solid"/>
            <a:miter lim="800000"/>
            <a:headEnd len="sm" w="sm" type="none"/>
            <a:tailEnd len="sm" w="sm" type="none"/>
          </a:ln>
        </p:spPr>
      </p:cxnSp>
      <p:sp>
        <p:nvSpPr>
          <p:cNvPr id="346" name="Google Shape;346;p17"/>
          <p:cNvSpPr txBox="1"/>
          <p:nvPr/>
        </p:nvSpPr>
        <p:spPr>
          <a:xfrm>
            <a:off x="8852353" y="1945261"/>
            <a:ext cx="2946835" cy="2721258"/>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1600"/>
              <a:buFont typeface="Arial"/>
              <a:buNone/>
            </a:pPr>
            <a:r>
              <a:rPr b="0" i="1" lang="en-US" sz="1600" u="none" cap="none" strike="noStrike">
                <a:solidFill>
                  <a:srgbClr val="1E3348"/>
                </a:solidFill>
                <a:latin typeface="Georgia"/>
                <a:ea typeface="Georgia"/>
                <a:cs typeface="Georgia"/>
                <a:sym typeface="Georgia"/>
              </a:rPr>
              <a:t>Riya and her mother have been happily living together once again for over a year. They still have some growth they would like to accomplish, so the Case Manager is still there to support them. They have noted that now that they are feeling stronger, they would like to help others in their community as they work through difficult situations.</a:t>
            </a:r>
            <a:endParaRPr b="0" i="0" sz="1600" u="none" cap="none" strike="noStrike">
              <a:solidFill>
                <a:schemeClr val="dk1"/>
              </a:solidFill>
              <a:latin typeface="Georgia"/>
              <a:ea typeface="Georgia"/>
              <a:cs typeface="Georgia"/>
              <a:sym typeface="Georgia"/>
            </a:endParaRPr>
          </a:p>
        </p:txBody>
      </p:sp>
      <p:sp>
        <p:nvSpPr>
          <p:cNvPr id="347" name="Google Shape;347;p17"/>
          <p:cNvSpPr txBox="1"/>
          <p:nvPr>
            <p:ph type="title"/>
          </p:nvPr>
        </p:nvSpPr>
        <p:spPr>
          <a:xfrm>
            <a:off x="478155" y="925628"/>
            <a:ext cx="4411479"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Step Six: Close Casea</a:t>
            </a:r>
            <a:endParaRPr sz="3600">
              <a:solidFill>
                <a:srgbClr val="F37124"/>
              </a:solidFill>
              <a:latin typeface="Georgia"/>
              <a:ea typeface="Georgia"/>
              <a:cs typeface="Georgia"/>
              <a:sym typeface="Georgia"/>
            </a:endParaRPr>
          </a:p>
        </p:txBody>
      </p:sp>
      <p:sp>
        <p:nvSpPr>
          <p:cNvPr id="348" name="Google Shape;348;p17"/>
          <p:cNvSpPr txBox="1"/>
          <p:nvPr/>
        </p:nvSpPr>
        <p:spPr>
          <a:xfrm>
            <a:off x="478154" y="1757985"/>
            <a:ext cx="7019926" cy="2787943"/>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1D3349"/>
              </a:buClr>
              <a:buSzPts val="1800"/>
              <a:buFont typeface="Arial"/>
              <a:buNone/>
            </a:pPr>
            <a:r>
              <a:rPr b="1" i="0" lang="en-US" sz="1800" u="none" cap="none" strike="noStrike">
                <a:solidFill>
                  <a:srgbClr val="1D3349"/>
                </a:solidFill>
                <a:latin typeface="Arial"/>
                <a:ea typeface="Arial"/>
                <a:cs typeface="Arial"/>
                <a:sym typeface="Arial"/>
              </a:rPr>
              <a:t>Cases are typically closed because:</a:t>
            </a:r>
            <a:endParaRPr b="1" i="0" sz="1800" u="none" cap="none" strike="noStrike">
              <a:solidFill>
                <a:schemeClr val="dk1"/>
              </a:solidFill>
              <a:latin typeface="Arial"/>
              <a:ea typeface="Arial"/>
              <a:cs typeface="Arial"/>
              <a:sym typeface="Arial"/>
            </a:endParaRPr>
          </a:p>
          <a:p>
            <a:pPr indent="-343535" lvl="0" marL="355600" marR="829310" rtl="0" algn="l">
              <a:lnSpc>
                <a:spcPct val="100000"/>
              </a:lnSpc>
              <a:spcBef>
                <a:spcPts val="60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Goals of the plan have been met and long-term care is assured</a:t>
            </a:r>
            <a:endParaRPr b="0" i="0" sz="1800" u="none" cap="none" strike="noStrike">
              <a:solidFill>
                <a:schemeClr val="dk1"/>
              </a:solidFill>
              <a:latin typeface="Arial"/>
              <a:ea typeface="Arial"/>
              <a:cs typeface="Arial"/>
              <a:sym typeface="Arial"/>
            </a:endParaRPr>
          </a:p>
          <a:p>
            <a:pPr indent="-343535" lvl="0" marL="355600" marR="0" rtl="0" algn="l">
              <a:lnSpc>
                <a:spcPct val="100000"/>
              </a:lnSpc>
              <a:spcBef>
                <a:spcPts val="2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Permanency goal has been met</a:t>
            </a:r>
            <a:endParaRPr b="0" i="0" sz="1800" u="none" cap="none" strike="noStrike">
              <a:solidFill>
                <a:schemeClr val="dk1"/>
              </a:solidFill>
              <a:latin typeface="Arial"/>
              <a:ea typeface="Arial"/>
              <a:cs typeface="Arial"/>
              <a:sym typeface="Arial"/>
            </a:endParaRPr>
          </a:p>
          <a:p>
            <a:pPr indent="-343535" lvl="0" marL="355600" marR="0" rtl="0" algn="l">
              <a:lnSpc>
                <a:spcPct val="10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Child can successfully live independently at age 18</a:t>
            </a:r>
            <a:endParaRPr b="0" i="0" sz="1800" u="none" cap="none" strike="noStrike">
              <a:solidFill>
                <a:schemeClr val="dk1"/>
              </a:solidFill>
              <a:latin typeface="Arial"/>
              <a:ea typeface="Arial"/>
              <a:cs typeface="Arial"/>
              <a:sym typeface="Arial"/>
            </a:endParaRPr>
          </a:p>
          <a:p>
            <a:pPr indent="-343535" lvl="0" marL="355600" marR="713105" rtl="0" algn="l">
              <a:lnSpc>
                <a:spcPct val="100000"/>
              </a:lnSpc>
              <a:spcBef>
                <a:spcPts val="64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Care of child has been transferred to another agency or organization</a:t>
            </a:r>
            <a:endParaRPr b="0" i="0" sz="1800" u="none" cap="none" strike="noStrike">
              <a:solidFill>
                <a:schemeClr val="dk1"/>
              </a:solidFill>
              <a:latin typeface="Arial"/>
              <a:ea typeface="Arial"/>
              <a:cs typeface="Arial"/>
              <a:sym typeface="Arial"/>
            </a:endParaRPr>
          </a:p>
          <a:p>
            <a:pPr indent="0" lvl="0" marL="12700" marR="5080" rtl="0" algn="l">
              <a:lnSpc>
                <a:spcPct val="100000"/>
              </a:lnSpc>
              <a:spcBef>
                <a:spcPts val="980"/>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Even after closure, the child and family should always know who to reach out to for assistance in the future.</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8"/>
          <p:cNvSpPr/>
          <p:nvPr/>
        </p:nvSpPr>
        <p:spPr>
          <a:xfrm>
            <a:off x="0" y="0"/>
            <a:ext cx="12192000" cy="6858000"/>
          </a:xfrm>
          <a:custGeom>
            <a:rect b="b" l="l" r="r" t="t"/>
            <a:pathLst>
              <a:path extrusionOk="0" h="6858000" w="12192000">
                <a:moveTo>
                  <a:pt x="12192000" y="0"/>
                </a:moveTo>
                <a:lnTo>
                  <a:pt x="0" y="0"/>
                </a:lnTo>
                <a:lnTo>
                  <a:pt x="0" y="6858000"/>
                </a:lnTo>
                <a:lnTo>
                  <a:pt x="12192000" y="6858000"/>
                </a:lnTo>
                <a:lnTo>
                  <a:pt x="12192000" y="0"/>
                </a:lnTo>
                <a:close/>
              </a:path>
            </a:pathLst>
          </a:custGeom>
          <a:solidFill>
            <a:srgbClr val="1D334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18"/>
          <p:cNvSpPr txBox="1"/>
          <p:nvPr>
            <p:ph type="title"/>
          </p:nvPr>
        </p:nvSpPr>
        <p:spPr>
          <a:xfrm>
            <a:off x="3721819" y="2914757"/>
            <a:ext cx="4748363" cy="1028487"/>
          </a:xfrm>
          <a:prstGeom prst="rect">
            <a:avLst/>
          </a:prstGeom>
          <a:noFill/>
          <a:ln>
            <a:noFill/>
          </a:ln>
        </p:spPr>
        <p:txBody>
          <a:bodyPr anchorCtr="0" anchor="ctr" bIns="0" lIns="0" spcFirstLastPara="1" rIns="0" wrap="square" tIns="12700">
            <a:spAutoFit/>
          </a:bodyPr>
          <a:lstStyle/>
          <a:p>
            <a:pPr indent="0" lvl="0" marL="12700" rtl="0" algn="ctr">
              <a:lnSpc>
                <a:spcPct val="100000"/>
              </a:lnSpc>
              <a:spcBef>
                <a:spcPts val="0"/>
              </a:spcBef>
              <a:spcAft>
                <a:spcPts val="0"/>
              </a:spcAft>
              <a:buClr>
                <a:srgbClr val="F37124"/>
              </a:buClr>
              <a:buSzPts val="6600"/>
              <a:buFont typeface="Georgia"/>
              <a:buNone/>
            </a:pPr>
            <a:r>
              <a:rPr b="1" lang="en-US" sz="6600">
                <a:solidFill>
                  <a:srgbClr val="F37124"/>
                </a:solidFill>
                <a:latin typeface="Georgia"/>
                <a:ea typeface="Georgia"/>
                <a:cs typeface="Georgia"/>
                <a:sym typeface="Georgia"/>
              </a:rPr>
              <a:t>Thank You</a:t>
            </a:r>
            <a:endParaRPr b="1" sz="6600">
              <a:solidFill>
                <a:srgbClr val="F37124"/>
              </a:solidFill>
              <a:latin typeface="Georgia"/>
              <a:ea typeface="Georgia"/>
              <a:cs typeface="Georgia"/>
              <a:sym typeface="Georgia"/>
            </a:endParaRPr>
          </a:p>
        </p:txBody>
      </p:sp>
      <p:pic>
        <p:nvPicPr>
          <p:cNvPr id="355" name="Google Shape;355;p18"/>
          <p:cNvPicPr preferRelativeResize="0"/>
          <p:nvPr/>
        </p:nvPicPr>
        <p:blipFill rotWithShape="1">
          <a:blip r:embed="rId3">
            <a:alphaModFix/>
          </a:blip>
          <a:srcRect b="0" l="0" r="0" t="0"/>
          <a:stretch/>
        </p:blipFill>
        <p:spPr>
          <a:xfrm>
            <a:off x="5528071" y="5505651"/>
            <a:ext cx="1135858" cy="11358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93" name="Google Shape;93;p2"/>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sp>
        <p:nvSpPr>
          <p:cNvPr id="94" name="Google Shape;94;p2"/>
          <p:cNvSpPr txBox="1"/>
          <p:nvPr>
            <p:ph type="title"/>
          </p:nvPr>
        </p:nvSpPr>
        <p:spPr>
          <a:xfrm>
            <a:off x="1656715" y="1285734"/>
            <a:ext cx="8878570" cy="751488"/>
          </a:xfrm>
          <a:prstGeom prst="rect">
            <a:avLst/>
          </a:prstGeom>
          <a:noFill/>
          <a:ln>
            <a:noFill/>
          </a:ln>
        </p:spPr>
        <p:txBody>
          <a:bodyPr anchorCtr="0" anchor="ctr" bIns="0" lIns="0" spcFirstLastPara="1" rIns="0" wrap="square" tIns="12700">
            <a:spAutoFit/>
          </a:bodyPr>
          <a:lstStyle/>
          <a:p>
            <a:pPr indent="0" lvl="0" marL="12700" rtl="0" algn="ctr">
              <a:lnSpc>
                <a:spcPct val="100000"/>
              </a:lnSpc>
              <a:spcBef>
                <a:spcPts val="0"/>
              </a:spcBef>
              <a:spcAft>
                <a:spcPts val="0"/>
              </a:spcAft>
              <a:buClr>
                <a:srgbClr val="F37124"/>
              </a:buClr>
              <a:buSzPts val="4800"/>
              <a:buFont typeface="Georgia"/>
              <a:buNone/>
            </a:pPr>
            <a:r>
              <a:rPr lang="en-US" sz="4800">
                <a:solidFill>
                  <a:srgbClr val="F37124"/>
                </a:solidFill>
                <a:latin typeface="Georgia"/>
                <a:ea typeface="Georgia"/>
                <a:cs typeface="Georgia"/>
                <a:sym typeface="Georgia"/>
              </a:rPr>
              <a:t>Definition of Case Management</a:t>
            </a:r>
            <a:endParaRPr/>
          </a:p>
        </p:txBody>
      </p:sp>
      <p:sp>
        <p:nvSpPr>
          <p:cNvPr id="95" name="Google Shape;95;p2"/>
          <p:cNvSpPr txBox="1"/>
          <p:nvPr/>
        </p:nvSpPr>
        <p:spPr>
          <a:xfrm>
            <a:off x="2093722" y="2492692"/>
            <a:ext cx="8004556" cy="2523511"/>
          </a:xfrm>
          <a:prstGeom prst="rect">
            <a:avLst/>
          </a:prstGeom>
          <a:noFill/>
          <a:ln>
            <a:noFill/>
          </a:ln>
        </p:spPr>
        <p:txBody>
          <a:bodyPr anchorCtr="0" anchor="t" bIns="0" lIns="0" spcFirstLastPara="1" rIns="0" wrap="square" tIns="85075">
            <a:spAutoFit/>
          </a:bodyPr>
          <a:lstStyle/>
          <a:p>
            <a:pPr indent="635" lvl="0" marL="12065" marR="5080" rtl="0" algn="ctr">
              <a:lnSpc>
                <a:spcPct val="90100"/>
              </a:lnSpc>
              <a:spcBef>
                <a:spcPts val="0"/>
              </a:spcBef>
              <a:spcAft>
                <a:spcPts val="0"/>
              </a:spcAft>
              <a:buClr>
                <a:srgbClr val="000000"/>
              </a:buClr>
              <a:buSzPts val="4400"/>
              <a:buFont typeface="Arial"/>
              <a:buNone/>
            </a:pPr>
            <a:r>
              <a:rPr b="0" i="1" lang="en-US" sz="4400" u="none" cap="none" strike="noStrike">
                <a:solidFill>
                  <a:srgbClr val="13314A"/>
                </a:solidFill>
                <a:latin typeface="Georgia"/>
                <a:ea typeface="Georgia"/>
                <a:cs typeface="Georgia"/>
                <a:sym typeface="Georgia"/>
              </a:rPr>
              <a:t>Transforming lives through individualized care and services so children and families can meet their goals</a:t>
            </a:r>
            <a:endParaRPr b="0" i="0" sz="1400" u="none" cap="none" strike="noStrike">
              <a:solidFill>
                <a:srgbClr val="000000"/>
              </a:solidFill>
              <a:latin typeface="Arial"/>
              <a:ea typeface="Arial"/>
              <a:cs typeface="Arial"/>
              <a:sym typeface="Arial"/>
            </a:endParaRPr>
          </a:p>
        </p:txBody>
      </p:sp>
      <p:grpSp>
        <p:nvGrpSpPr>
          <p:cNvPr id="96" name="Google Shape;96;p2"/>
          <p:cNvGrpSpPr/>
          <p:nvPr/>
        </p:nvGrpSpPr>
        <p:grpSpPr>
          <a:xfrm>
            <a:off x="9468371" y="6243362"/>
            <a:ext cx="2388889" cy="590652"/>
            <a:chOff x="9468371" y="6243362"/>
            <a:chExt cx="2388889" cy="590652"/>
          </a:xfrm>
        </p:grpSpPr>
        <p:pic>
          <p:nvPicPr>
            <p:cNvPr id="97" name="Google Shape;97;p2"/>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98" name="Google Shape;98;p2"/>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99" name="Google Shape;99;p2"/>
          <p:cNvSpPr txBox="1"/>
          <p:nvPr/>
        </p:nvSpPr>
        <p:spPr>
          <a:xfrm>
            <a:off x="11627581" y="391252"/>
            <a:ext cx="229800" cy="243600"/>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105" name="Google Shape;105;p3"/>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106" name="Google Shape;106;p3"/>
          <p:cNvGrpSpPr/>
          <p:nvPr/>
        </p:nvGrpSpPr>
        <p:grpSpPr>
          <a:xfrm>
            <a:off x="9468371" y="6243362"/>
            <a:ext cx="2388889" cy="590652"/>
            <a:chOff x="9468371" y="6243362"/>
            <a:chExt cx="2388889" cy="590652"/>
          </a:xfrm>
        </p:grpSpPr>
        <p:pic>
          <p:nvPicPr>
            <p:cNvPr id="107" name="Google Shape;107;p3"/>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108" name="Google Shape;108;p3"/>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109" name="Google Shape;109;p3"/>
          <p:cNvSpPr txBox="1"/>
          <p:nvPr/>
        </p:nvSpPr>
        <p:spPr>
          <a:xfrm>
            <a:off x="11627581" y="391252"/>
            <a:ext cx="229800" cy="243600"/>
          </a:xfrm>
          <a:prstGeom prst="rect">
            <a:avLst/>
          </a:prstGeom>
          <a:noFill/>
          <a:ln>
            <a:noFill/>
          </a:ln>
        </p:spPr>
        <p:txBody>
          <a:bodyPr anchorCtr="0" anchor="b" bIns="0" lIns="0" spcFirstLastPara="1" rIns="0" wrap="square" tIns="12700">
            <a:spAutoFit/>
          </a:bodyPr>
          <a:lstStyle/>
          <a:p>
            <a:pPr indent="0" lvl="0" marL="12700" marR="0" rtl="0" algn="l">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02</a:t>
            </a:r>
            <a:endParaRPr b="0" i="0" sz="1400" u="none" cap="none" strike="noStrike">
              <a:solidFill>
                <a:srgbClr val="000000"/>
              </a:solidFill>
              <a:latin typeface="Arial"/>
              <a:ea typeface="Arial"/>
              <a:cs typeface="Arial"/>
              <a:sym typeface="Arial"/>
            </a:endParaRPr>
          </a:p>
        </p:txBody>
      </p:sp>
      <p:sp>
        <p:nvSpPr>
          <p:cNvPr id="110" name="Google Shape;110;p3"/>
          <p:cNvSpPr txBox="1"/>
          <p:nvPr>
            <p:ph type="title"/>
          </p:nvPr>
        </p:nvSpPr>
        <p:spPr>
          <a:xfrm>
            <a:off x="478155" y="925628"/>
            <a:ext cx="7009765"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Child-Centered Case Management</a:t>
            </a:r>
            <a:endParaRPr sz="3600">
              <a:solidFill>
                <a:srgbClr val="F37124"/>
              </a:solidFill>
              <a:latin typeface="Georgia"/>
              <a:ea typeface="Georgia"/>
              <a:cs typeface="Georgia"/>
              <a:sym typeface="Georgia"/>
            </a:endParaRPr>
          </a:p>
        </p:txBody>
      </p:sp>
      <p:sp>
        <p:nvSpPr>
          <p:cNvPr id="111" name="Google Shape;111;p3"/>
          <p:cNvSpPr txBox="1"/>
          <p:nvPr/>
        </p:nvSpPr>
        <p:spPr>
          <a:xfrm>
            <a:off x="478155" y="1783235"/>
            <a:ext cx="6702291" cy="2949525"/>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1D3349"/>
              </a:buClr>
              <a:buSzPts val="1800"/>
              <a:buFont typeface="Arial"/>
              <a:buNone/>
            </a:pPr>
            <a:r>
              <a:rPr b="1" i="0" lang="en-US" sz="1800" u="none" cap="none" strike="noStrike">
                <a:solidFill>
                  <a:srgbClr val="1D3349"/>
                </a:solidFill>
                <a:latin typeface="Arial"/>
                <a:ea typeface="Arial"/>
                <a:cs typeface="Arial"/>
                <a:sym typeface="Arial"/>
              </a:rPr>
              <a:t>Purpose:</a:t>
            </a:r>
            <a:endParaRPr b="0" i="0" sz="1800" u="none" cap="none" strike="noStrike">
              <a:solidFill>
                <a:schemeClr val="dk1"/>
              </a:solidFill>
              <a:latin typeface="Arial"/>
              <a:ea typeface="Arial"/>
              <a:cs typeface="Arial"/>
              <a:sym typeface="Arial"/>
            </a:endParaRPr>
          </a:p>
          <a:p>
            <a:pPr indent="-343535" lvl="0" marL="355600" marR="448944" rtl="0" algn="l">
              <a:lnSpc>
                <a:spcPct val="100000"/>
              </a:lnSpc>
              <a:spcBef>
                <a:spcPts val="60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Consistent and on-going support to child and family  through each step of the process</a:t>
            </a:r>
            <a:endParaRPr b="0" i="0" sz="1800" u="none" cap="none" strike="noStrike">
              <a:solidFill>
                <a:schemeClr val="dk1"/>
              </a:solidFill>
              <a:latin typeface="Arial"/>
              <a:ea typeface="Arial"/>
              <a:cs typeface="Arial"/>
              <a:sym typeface="Arial"/>
            </a:endParaRPr>
          </a:p>
          <a:p>
            <a:pPr indent="-343535" lvl="0" marL="355600" marR="5080" rtl="0" algn="l">
              <a:lnSpc>
                <a:spcPct val="100000"/>
              </a:lnSpc>
              <a:spcBef>
                <a:spcPts val="65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Documentation of assessments and records to develop  care plans and make sound decisions regarding  reintegration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45"/>
              </a:spcBef>
              <a:spcAft>
                <a:spcPts val="0"/>
              </a:spcAft>
              <a:buClr>
                <a:srgbClr val="1D3349"/>
              </a:buClr>
              <a:buSzPts val="1800"/>
              <a:buFont typeface="Calibri"/>
              <a:buNone/>
            </a:pPr>
            <a:r>
              <a:t/>
            </a:r>
            <a:endParaRPr b="0" i="0" sz="1800" u="none" cap="none" strike="noStrike">
              <a:solidFill>
                <a:schemeClr val="dk1"/>
              </a:solidFill>
              <a:latin typeface="Arial"/>
              <a:ea typeface="Arial"/>
              <a:cs typeface="Arial"/>
              <a:sym typeface="Arial"/>
            </a:endParaRPr>
          </a:p>
          <a:p>
            <a:pPr indent="0" lvl="0" marL="12700" marR="0" rtl="0" algn="l">
              <a:lnSpc>
                <a:spcPct val="100000"/>
              </a:lnSpc>
              <a:spcBef>
                <a:spcPts val="0"/>
              </a:spcBef>
              <a:spcAft>
                <a:spcPts val="0"/>
              </a:spcAft>
              <a:buClr>
                <a:srgbClr val="1D3349"/>
              </a:buClr>
              <a:buSzPts val="1800"/>
              <a:buFont typeface="Arial"/>
              <a:buNone/>
            </a:pPr>
            <a:r>
              <a:rPr b="1" i="0" lang="en-US" sz="1800" u="none" cap="none" strike="noStrike">
                <a:solidFill>
                  <a:srgbClr val="1D3349"/>
                </a:solidFill>
                <a:latin typeface="Arial"/>
                <a:ea typeface="Arial"/>
                <a:cs typeface="Arial"/>
                <a:sym typeface="Arial"/>
              </a:rPr>
              <a:t>Core Values:</a:t>
            </a:r>
            <a:endParaRPr b="0" i="0" sz="1800" u="none" cap="none" strike="noStrike">
              <a:solidFill>
                <a:schemeClr val="dk1"/>
              </a:solidFill>
              <a:latin typeface="Arial"/>
              <a:ea typeface="Arial"/>
              <a:cs typeface="Arial"/>
              <a:sym typeface="Arial"/>
            </a:endParaRPr>
          </a:p>
          <a:p>
            <a:pPr indent="-457833" lvl="0" marL="469900" marR="0" rtl="0" algn="l">
              <a:lnSpc>
                <a:spcPct val="10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Engage children in appropriate ways at each step</a:t>
            </a:r>
            <a:endParaRPr b="0" i="0" sz="1800" u="none" cap="none" strike="noStrike">
              <a:solidFill>
                <a:schemeClr val="dk1"/>
              </a:solidFill>
              <a:latin typeface="Arial"/>
              <a:ea typeface="Arial"/>
              <a:cs typeface="Arial"/>
              <a:sym typeface="Arial"/>
            </a:endParaRPr>
          </a:p>
          <a:p>
            <a:pPr indent="-457833" lvl="0" marL="469900" marR="0" rtl="0" algn="l">
              <a:lnSpc>
                <a:spcPct val="10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Protect children from harm</a:t>
            </a:r>
            <a:endParaRPr b="0" i="0" sz="1800" u="none" cap="none" strike="noStrike">
              <a:solidFill>
                <a:schemeClr val="dk1"/>
              </a:solidFill>
              <a:latin typeface="Arial"/>
              <a:ea typeface="Arial"/>
              <a:cs typeface="Arial"/>
              <a:sym typeface="Arial"/>
            </a:endParaRPr>
          </a:p>
          <a:p>
            <a:pPr indent="-457833" lvl="0" marL="469900" marR="0" rtl="0" algn="l">
              <a:lnSpc>
                <a:spcPct val="10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Ensure that decisions are made in their best interests</a:t>
            </a:r>
            <a:endParaRPr b="0" i="0" sz="1800" u="none" cap="none" strike="noStrike">
              <a:solidFill>
                <a:schemeClr val="dk1"/>
              </a:solidFill>
              <a:latin typeface="Arial"/>
              <a:ea typeface="Arial"/>
              <a:cs typeface="Arial"/>
              <a:sym typeface="Arial"/>
            </a:endParaRPr>
          </a:p>
        </p:txBody>
      </p:sp>
      <p:pic>
        <p:nvPicPr>
          <p:cNvPr id="112" name="Google Shape;112;p3"/>
          <p:cNvPicPr preferRelativeResize="0"/>
          <p:nvPr/>
        </p:nvPicPr>
        <p:blipFill rotWithShape="1">
          <a:blip r:embed="rId5">
            <a:alphaModFix/>
          </a:blip>
          <a:srcRect b="0" l="8922" r="3510" t="0"/>
          <a:stretch/>
        </p:blipFill>
        <p:spPr>
          <a:xfrm>
            <a:off x="7264500" y="1797250"/>
            <a:ext cx="4773925" cy="2949525"/>
          </a:xfrm>
          <a:prstGeom prst="rect">
            <a:avLst/>
          </a:prstGeom>
          <a:noFill/>
          <a:ln>
            <a:noFill/>
          </a:ln>
        </p:spPr>
      </p:pic>
      <p:sp>
        <p:nvSpPr>
          <p:cNvPr id="113" name="Google Shape;113;p3"/>
          <p:cNvSpPr txBox="1"/>
          <p:nvPr/>
        </p:nvSpPr>
        <p:spPr>
          <a:xfrm>
            <a:off x="10578625" y="4732750"/>
            <a:ext cx="2069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image: Stock Photos</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119" name="Google Shape;119;p4"/>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120" name="Google Shape;120;p4"/>
          <p:cNvGrpSpPr/>
          <p:nvPr/>
        </p:nvGrpSpPr>
        <p:grpSpPr>
          <a:xfrm>
            <a:off x="9468371" y="6243362"/>
            <a:ext cx="2388889" cy="590652"/>
            <a:chOff x="9468371" y="6243362"/>
            <a:chExt cx="2388889" cy="590652"/>
          </a:xfrm>
        </p:grpSpPr>
        <p:pic>
          <p:nvPicPr>
            <p:cNvPr id="121" name="Google Shape;121;p4"/>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122" name="Google Shape;122;p4"/>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123" name="Google Shape;123;p4"/>
          <p:cNvSpPr txBox="1"/>
          <p:nvPr/>
        </p:nvSpPr>
        <p:spPr>
          <a:xfrm>
            <a:off x="11627581" y="391252"/>
            <a:ext cx="229800" cy="243600"/>
          </a:xfrm>
          <a:prstGeom prst="rect">
            <a:avLst/>
          </a:prstGeom>
          <a:noFill/>
          <a:ln>
            <a:noFill/>
          </a:ln>
        </p:spPr>
        <p:txBody>
          <a:bodyPr anchorCtr="0" anchor="b" bIns="0" lIns="0" spcFirstLastPara="1" rIns="0" wrap="square" tIns="12700">
            <a:spAutoFit/>
          </a:bodyPr>
          <a:lstStyle/>
          <a:p>
            <a:pPr indent="0" lvl="0" marL="12700" marR="0" rtl="0" algn="l">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03</a:t>
            </a:r>
            <a:endParaRPr b="1" i="0" sz="1500" u="none" cap="none" strike="noStrike">
              <a:solidFill>
                <a:schemeClr val="lt1"/>
              </a:solidFill>
              <a:latin typeface="Arial"/>
              <a:ea typeface="Arial"/>
              <a:cs typeface="Arial"/>
              <a:sym typeface="Arial"/>
            </a:endParaRPr>
          </a:p>
        </p:txBody>
      </p:sp>
      <p:sp>
        <p:nvSpPr>
          <p:cNvPr id="124" name="Google Shape;124;p4"/>
          <p:cNvSpPr txBox="1"/>
          <p:nvPr>
            <p:ph type="title"/>
          </p:nvPr>
        </p:nvSpPr>
        <p:spPr>
          <a:xfrm>
            <a:off x="478156" y="925628"/>
            <a:ext cx="2977314"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Case Manager</a:t>
            </a:r>
            <a:endParaRPr sz="3600">
              <a:solidFill>
                <a:srgbClr val="F37124"/>
              </a:solidFill>
              <a:latin typeface="Georgia"/>
              <a:ea typeface="Georgia"/>
              <a:cs typeface="Georgia"/>
              <a:sym typeface="Georgia"/>
            </a:endParaRPr>
          </a:p>
        </p:txBody>
      </p:sp>
      <p:sp>
        <p:nvSpPr>
          <p:cNvPr id="125" name="Google Shape;125;p4"/>
          <p:cNvSpPr txBox="1"/>
          <p:nvPr/>
        </p:nvSpPr>
        <p:spPr>
          <a:xfrm>
            <a:off x="478154" y="1580365"/>
            <a:ext cx="6817795" cy="843821"/>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Professional responsible for coordinating the overall care delivered to children and families following a systematic case management process.</a:t>
            </a:r>
            <a:endParaRPr b="0" i="0" sz="1800" u="none" cap="none" strike="noStrike">
              <a:solidFill>
                <a:schemeClr val="dk1"/>
              </a:solidFill>
              <a:latin typeface="Arial"/>
              <a:ea typeface="Arial"/>
              <a:cs typeface="Arial"/>
              <a:sym typeface="Arial"/>
            </a:endParaRPr>
          </a:p>
        </p:txBody>
      </p:sp>
      <p:sp>
        <p:nvSpPr>
          <p:cNvPr id="126" name="Google Shape;126;p4"/>
          <p:cNvSpPr txBox="1"/>
          <p:nvPr/>
        </p:nvSpPr>
        <p:spPr>
          <a:xfrm>
            <a:off x="8712834" y="1342887"/>
            <a:ext cx="3026410" cy="2160270"/>
          </a:xfrm>
          <a:prstGeom prst="rect">
            <a:avLst/>
          </a:prstGeom>
          <a:noFill/>
          <a:ln>
            <a:noFill/>
          </a:ln>
        </p:spPr>
        <p:txBody>
          <a:bodyPr anchorCtr="0" anchor="t" bIns="0" lIns="0" spcFirstLastPara="1" rIns="0" wrap="square" tIns="12700">
            <a:spAutoFit/>
          </a:bodyPr>
          <a:lstStyle/>
          <a:p>
            <a:pPr indent="0" lvl="0" marL="12700" marR="5080" rtl="0" algn="l">
              <a:lnSpc>
                <a:spcPct val="100000"/>
              </a:lnSpc>
              <a:spcBef>
                <a:spcPts val="0"/>
              </a:spcBef>
              <a:spcAft>
                <a:spcPts val="0"/>
              </a:spcAft>
              <a:buClr>
                <a:srgbClr val="000000"/>
              </a:buClr>
              <a:buSzPts val="2000"/>
              <a:buFont typeface="Arial"/>
              <a:buNone/>
            </a:pPr>
            <a:r>
              <a:rPr b="0" i="1" lang="en-US" sz="2000" u="none" cap="none" strike="noStrike">
                <a:solidFill>
                  <a:srgbClr val="1D3349"/>
                </a:solidFill>
                <a:latin typeface="Georgia"/>
                <a:ea typeface="Georgia"/>
                <a:cs typeface="Georgia"/>
                <a:sym typeface="Georgia"/>
              </a:rPr>
              <a:t>In places where very few  professional social  workers are available, lay  people such as community  leaders/members can be  trained to act as case  managers.</a:t>
            </a:r>
            <a:endParaRPr b="0" i="0" sz="2000" u="none" cap="none" strike="noStrike">
              <a:solidFill>
                <a:schemeClr val="dk1"/>
              </a:solidFill>
              <a:latin typeface="Georgia"/>
              <a:ea typeface="Georgia"/>
              <a:cs typeface="Georgia"/>
              <a:sym typeface="Georgia"/>
            </a:endParaRPr>
          </a:p>
        </p:txBody>
      </p:sp>
      <p:grpSp>
        <p:nvGrpSpPr>
          <p:cNvPr id="127" name="Google Shape;127;p4"/>
          <p:cNvGrpSpPr/>
          <p:nvPr/>
        </p:nvGrpSpPr>
        <p:grpSpPr>
          <a:xfrm>
            <a:off x="8731249" y="3799639"/>
            <a:ext cx="3020060" cy="2143760"/>
            <a:chOff x="8914130" y="3270250"/>
            <a:chExt cx="3020060" cy="2143760"/>
          </a:xfrm>
        </p:grpSpPr>
        <p:sp>
          <p:nvSpPr>
            <p:cNvPr id="128" name="Google Shape;128;p4"/>
            <p:cNvSpPr/>
            <p:nvPr/>
          </p:nvSpPr>
          <p:spPr>
            <a:xfrm>
              <a:off x="8933180" y="3289300"/>
              <a:ext cx="2981960" cy="21056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4"/>
            <p:cNvSpPr/>
            <p:nvPr/>
          </p:nvSpPr>
          <p:spPr>
            <a:xfrm>
              <a:off x="8914130" y="3270250"/>
              <a:ext cx="3020060" cy="2143760"/>
            </a:xfrm>
            <a:custGeom>
              <a:rect b="b" l="l" r="r" t="t"/>
              <a:pathLst>
                <a:path extrusionOk="0" h="2143760" w="3020059">
                  <a:moveTo>
                    <a:pt x="0" y="2143760"/>
                  </a:moveTo>
                  <a:lnTo>
                    <a:pt x="3020060" y="2143760"/>
                  </a:lnTo>
                  <a:lnTo>
                    <a:pt x="3020060" y="0"/>
                  </a:lnTo>
                  <a:lnTo>
                    <a:pt x="0" y="0"/>
                  </a:lnTo>
                  <a:lnTo>
                    <a:pt x="0" y="2143760"/>
                  </a:lnTo>
                  <a:close/>
                </a:path>
              </a:pathLst>
            </a:custGeom>
            <a:noFill/>
            <a:ln cap="flat" cmpd="sng" w="38100">
              <a:solidFill>
                <a:srgbClr val="1E334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4"/>
          <p:cNvSpPr txBox="1"/>
          <p:nvPr/>
        </p:nvSpPr>
        <p:spPr>
          <a:xfrm>
            <a:off x="478154" y="2659336"/>
            <a:ext cx="6817795" cy="843821"/>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1D3349"/>
              </a:buClr>
              <a:buSzPts val="1800"/>
              <a:buFont typeface="Arial"/>
              <a:buNone/>
            </a:pPr>
            <a:r>
              <a:rPr b="0" i="0" lang="en-US" sz="1800" u="none" cap="none" strike="noStrike">
                <a:solidFill>
                  <a:srgbClr val="1D3349"/>
                </a:solidFill>
                <a:latin typeface="Arial"/>
                <a:ea typeface="Arial"/>
                <a:cs typeface="Arial"/>
                <a:sym typeface="Arial"/>
              </a:rPr>
              <a:t>Case Managers work with family members, friends, educators, psychologists, health care experts, and others involved in the  child’s life to meet the needs of each child.</a:t>
            </a:r>
            <a:endParaRPr b="0" i="0" sz="1400" u="none" cap="none" strike="noStrike">
              <a:solidFill>
                <a:srgbClr val="000000"/>
              </a:solidFill>
              <a:latin typeface="Arial"/>
              <a:ea typeface="Arial"/>
              <a:cs typeface="Arial"/>
              <a:sym typeface="Arial"/>
            </a:endParaRPr>
          </a:p>
        </p:txBody>
      </p:sp>
      <p:sp>
        <p:nvSpPr>
          <p:cNvPr id="131" name="Google Shape;131;p4"/>
          <p:cNvSpPr txBox="1"/>
          <p:nvPr/>
        </p:nvSpPr>
        <p:spPr>
          <a:xfrm>
            <a:off x="478154" y="3737605"/>
            <a:ext cx="6817795" cy="1697901"/>
          </a:xfrm>
          <a:prstGeom prst="rect">
            <a:avLst/>
          </a:prstGeom>
          <a:noFill/>
          <a:ln>
            <a:noFill/>
          </a:ln>
        </p:spPr>
        <p:txBody>
          <a:bodyPr anchorCtr="0" anchor="ctr" bIns="0" lIns="0" spcFirstLastPara="1" rIns="0" wrap="square" tIns="12700">
            <a:spAutoFit/>
          </a:bodyPr>
          <a:lstStyle/>
          <a:p>
            <a:pPr indent="0" lvl="0" marL="12700" marR="0" rtl="0" algn="l">
              <a:lnSpc>
                <a:spcPct val="172777"/>
              </a:lnSpc>
              <a:spcBef>
                <a:spcPts val="0"/>
              </a:spcBef>
              <a:spcAft>
                <a:spcPts val="0"/>
              </a:spcAft>
              <a:buClr>
                <a:srgbClr val="1D3349"/>
              </a:buClr>
              <a:buSzPts val="1800"/>
              <a:buFont typeface="Arial"/>
              <a:buNone/>
            </a:pPr>
            <a:r>
              <a:rPr b="1" i="0" lang="en-US" sz="1800" u="none" cap="none" strike="noStrike">
                <a:solidFill>
                  <a:srgbClr val="1D3349"/>
                </a:solidFill>
                <a:latin typeface="Arial"/>
                <a:ea typeface="Arial"/>
                <a:cs typeface="Arial"/>
                <a:sym typeface="Arial"/>
              </a:rPr>
              <a:t>This professional must have:</a:t>
            </a:r>
            <a:endParaRPr b="0" i="0" sz="1400" u="none" cap="none" strike="noStrike">
              <a:solidFill>
                <a:srgbClr val="000000"/>
              </a:solidFill>
              <a:latin typeface="Arial"/>
              <a:ea typeface="Arial"/>
              <a:cs typeface="Arial"/>
              <a:sym typeface="Arial"/>
            </a:endParaRPr>
          </a:p>
          <a:p>
            <a:pPr indent="-343535" lvl="0" marL="355600" marR="5080" rtl="0" algn="l">
              <a:lnSpc>
                <a:spcPct val="100000"/>
              </a:lnSpc>
              <a:spcBef>
                <a:spcPts val="79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the ability to develop trusting relationships with the children and families</a:t>
            </a:r>
            <a:endParaRPr b="0" i="0" sz="1800" u="none" cap="none" strike="noStrike">
              <a:solidFill>
                <a:schemeClr val="dk1"/>
              </a:solidFill>
              <a:latin typeface="Arial"/>
              <a:ea typeface="Arial"/>
              <a:cs typeface="Arial"/>
              <a:sym typeface="Arial"/>
            </a:endParaRPr>
          </a:p>
          <a:p>
            <a:pPr indent="-343535" lvl="0" marL="355600" marR="190500" rtl="0" algn="l">
              <a:lnSpc>
                <a:spcPct val="100000"/>
              </a:lnSpc>
              <a:spcBef>
                <a:spcPts val="6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a solid understanding of the community, cultural customs, local language</a:t>
            </a:r>
            <a:endParaRPr b="0" i="0" sz="1800" u="none" cap="none" strike="noStrike">
              <a:solidFill>
                <a:schemeClr val="dk1"/>
              </a:solidFill>
              <a:latin typeface="Arial"/>
              <a:ea typeface="Arial"/>
              <a:cs typeface="Arial"/>
              <a:sym typeface="Arial"/>
            </a:endParaRPr>
          </a:p>
        </p:txBody>
      </p:sp>
      <p:cxnSp>
        <p:nvCxnSpPr>
          <p:cNvPr id="132" name="Google Shape;132;p4"/>
          <p:cNvCxnSpPr/>
          <p:nvPr/>
        </p:nvCxnSpPr>
        <p:spPr>
          <a:xfrm>
            <a:off x="8191099" y="1342887"/>
            <a:ext cx="0" cy="4600512"/>
          </a:xfrm>
          <a:prstGeom prst="straightConnector1">
            <a:avLst/>
          </a:prstGeom>
          <a:noFill/>
          <a:ln cap="flat" cmpd="sng" w="19050">
            <a:solidFill>
              <a:srgbClr val="13314A"/>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5"/>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138" name="Google Shape;138;p5"/>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139" name="Google Shape;139;p5"/>
          <p:cNvGrpSpPr/>
          <p:nvPr/>
        </p:nvGrpSpPr>
        <p:grpSpPr>
          <a:xfrm>
            <a:off x="9468371" y="6243362"/>
            <a:ext cx="2388889" cy="590652"/>
            <a:chOff x="9468371" y="6243362"/>
            <a:chExt cx="2388889" cy="590652"/>
          </a:xfrm>
        </p:grpSpPr>
        <p:pic>
          <p:nvPicPr>
            <p:cNvPr id="140" name="Google Shape;140;p5"/>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141" name="Google Shape;141;p5"/>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142" name="Google Shape;142;p5"/>
          <p:cNvSpPr txBox="1"/>
          <p:nvPr/>
        </p:nvSpPr>
        <p:spPr>
          <a:xfrm>
            <a:off x="11627581" y="391252"/>
            <a:ext cx="229800" cy="243600"/>
          </a:xfrm>
          <a:prstGeom prst="rect">
            <a:avLst/>
          </a:prstGeom>
          <a:noFill/>
          <a:ln>
            <a:noFill/>
          </a:ln>
        </p:spPr>
        <p:txBody>
          <a:bodyPr anchorCtr="0" anchor="b" bIns="0" lIns="0" spcFirstLastPara="1" rIns="0" wrap="square" tIns="12700">
            <a:spAutoFit/>
          </a:bodyPr>
          <a:lstStyle/>
          <a:p>
            <a:pPr indent="0" lvl="0" marL="0" marR="0" rtl="0" algn="l">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04</a:t>
            </a:r>
            <a:endParaRPr b="0" i="0" sz="1400" u="none" cap="none" strike="noStrike">
              <a:solidFill>
                <a:srgbClr val="000000"/>
              </a:solidFill>
              <a:latin typeface="Arial"/>
              <a:ea typeface="Arial"/>
              <a:cs typeface="Arial"/>
              <a:sym typeface="Arial"/>
            </a:endParaRPr>
          </a:p>
        </p:txBody>
      </p:sp>
      <p:sp>
        <p:nvSpPr>
          <p:cNvPr id="143" name="Google Shape;143;p5"/>
          <p:cNvSpPr txBox="1"/>
          <p:nvPr>
            <p:ph type="title"/>
          </p:nvPr>
        </p:nvSpPr>
        <p:spPr>
          <a:xfrm>
            <a:off x="478156" y="925628"/>
            <a:ext cx="6711916"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Principles of Case Management</a:t>
            </a:r>
            <a:endParaRPr sz="3600">
              <a:solidFill>
                <a:srgbClr val="F37124"/>
              </a:solidFill>
              <a:latin typeface="Georgia"/>
              <a:ea typeface="Georgia"/>
              <a:cs typeface="Georgia"/>
              <a:sym typeface="Georgia"/>
            </a:endParaRPr>
          </a:p>
        </p:txBody>
      </p:sp>
      <p:sp>
        <p:nvSpPr>
          <p:cNvPr id="144" name="Google Shape;144;p5"/>
          <p:cNvSpPr txBox="1"/>
          <p:nvPr/>
        </p:nvSpPr>
        <p:spPr>
          <a:xfrm>
            <a:off x="478156" y="1671432"/>
            <a:ext cx="7010299" cy="3669723"/>
          </a:xfrm>
          <a:prstGeom prst="rect">
            <a:avLst/>
          </a:prstGeom>
          <a:noFill/>
          <a:ln>
            <a:noFill/>
          </a:ln>
        </p:spPr>
        <p:txBody>
          <a:bodyPr anchorCtr="0" anchor="ctr" bIns="0" lIns="0" spcFirstLastPara="1" rIns="0" wrap="square" tIns="12700">
            <a:spAutoFit/>
          </a:bodyPr>
          <a:lstStyle/>
          <a:p>
            <a:pPr indent="-285750" lvl="0" marL="298450" marR="0" rtl="0" algn="l">
              <a:lnSpc>
                <a:spcPct val="90000"/>
              </a:lnSpc>
              <a:spcBef>
                <a:spcPts val="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Do No Harm</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Prioritize the Best Interests of the Child</a:t>
            </a:r>
            <a:endParaRPr b="0" i="0" sz="1400" u="none" cap="none" strike="noStrike">
              <a:solidFill>
                <a:srgbClr val="000000"/>
              </a:solidFill>
              <a:latin typeface="Arial"/>
              <a:ea typeface="Arial"/>
              <a:cs typeface="Arial"/>
              <a:sym typeface="Arial"/>
            </a:endParaRPr>
          </a:p>
          <a:p>
            <a:pPr indent="-285750" lvl="0" marL="298450" marR="55118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Ensure Accountability – take responsibility for your  actions</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Based on Sound Knowledge of Child Development and Child Rights</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Child’s Right to be Heard, Participate, and their Views</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taken Seriously – involve children and seek out their</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opinions</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Provide Culturally Appropriate Processes and</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Services</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Seek Informed Consent</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Respect Confidentiality</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Work in Non-discriminatory Way</a:t>
            </a:r>
            <a:endParaRPr b="0" i="0" sz="1400" u="none" cap="none" strike="noStrike">
              <a:solidFill>
                <a:srgbClr val="000000"/>
              </a:solidFill>
              <a:latin typeface="Arial"/>
              <a:ea typeface="Arial"/>
              <a:cs typeface="Arial"/>
              <a:sym typeface="Arial"/>
            </a:endParaRPr>
          </a:p>
          <a:p>
            <a:pPr indent="-285750" lvl="0" marL="298450" marR="0" rtl="0" algn="l">
              <a:lnSpc>
                <a:spcPct val="90000"/>
              </a:lnSpc>
              <a:spcBef>
                <a:spcPts val="10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Maintain Professional Boundaries</a:t>
            </a:r>
            <a:endParaRPr b="0" i="0" sz="1400" u="none" cap="none" strike="noStrike">
              <a:solidFill>
                <a:srgbClr val="000000"/>
              </a:solidFill>
              <a:latin typeface="Arial"/>
              <a:ea typeface="Arial"/>
              <a:cs typeface="Arial"/>
              <a:sym typeface="Arial"/>
            </a:endParaRPr>
          </a:p>
        </p:txBody>
      </p:sp>
      <p:pic>
        <p:nvPicPr>
          <p:cNvPr id="145" name="Google Shape;145;p5"/>
          <p:cNvPicPr preferRelativeResize="0"/>
          <p:nvPr/>
        </p:nvPicPr>
        <p:blipFill rotWithShape="1">
          <a:blip r:embed="rId5">
            <a:alphaModFix/>
          </a:blip>
          <a:srcRect b="0" l="0" r="0" t="0"/>
          <a:stretch/>
        </p:blipFill>
        <p:spPr>
          <a:xfrm>
            <a:off x="7640847" y="1698381"/>
            <a:ext cx="4216400" cy="2805822"/>
          </a:xfrm>
          <a:prstGeom prst="rect">
            <a:avLst/>
          </a:prstGeom>
          <a:noFill/>
          <a:ln>
            <a:noFill/>
          </a:ln>
        </p:spPr>
      </p:pic>
      <p:sp>
        <p:nvSpPr>
          <p:cNvPr id="146" name="Google Shape;146;p5"/>
          <p:cNvSpPr txBox="1"/>
          <p:nvPr/>
        </p:nvSpPr>
        <p:spPr>
          <a:xfrm>
            <a:off x="10547825" y="4428000"/>
            <a:ext cx="1631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image: Stock Photos</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6"/>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152" name="Google Shape;152;p6"/>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153" name="Google Shape;153;p6"/>
          <p:cNvGrpSpPr/>
          <p:nvPr/>
        </p:nvGrpSpPr>
        <p:grpSpPr>
          <a:xfrm>
            <a:off x="9468371" y="6243362"/>
            <a:ext cx="2388889" cy="590652"/>
            <a:chOff x="9468371" y="6243362"/>
            <a:chExt cx="2388889" cy="590652"/>
          </a:xfrm>
        </p:grpSpPr>
        <p:pic>
          <p:nvPicPr>
            <p:cNvPr id="154" name="Google Shape;154;p6"/>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155" name="Google Shape;155;p6"/>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156" name="Google Shape;156;p6"/>
          <p:cNvSpPr txBox="1"/>
          <p:nvPr/>
        </p:nvSpPr>
        <p:spPr>
          <a:xfrm>
            <a:off x="11627581" y="391252"/>
            <a:ext cx="229800" cy="243600"/>
          </a:xfrm>
          <a:prstGeom prst="rect">
            <a:avLst/>
          </a:prstGeom>
          <a:noFill/>
          <a:ln>
            <a:noFill/>
          </a:ln>
        </p:spPr>
        <p:txBody>
          <a:bodyPr anchorCtr="0" anchor="b" bIns="0" lIns="0" spcFirstLastPara="1" rIns="0" wrap="square" tIns="12700">
            <a:spAutoFit/>
          </a:bodyPr>
          <a:lstStyle/>
          <a:p>
            <a:pPr indent="0" lvl="0" marL="0" marR="0" rtl="0" algn="l">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05</a:t>
            </a:r>
            <a:endParaRPr b="0" i="0" sz="1400" u="none" cap="none" strike="noStrike">
              <a:solidFill>
                <a:srgbClr val="000000"/>
              </a:solidFill>
              <a:latin typeface="Arial"/>
              <a:ea typeface="Arial"/>
              <a:cs typeface="Arial"/>
              <a:sym typeface="Arial"/>
            </a:endParaRPr>
          </a:p>
        </p:txBody>
      </p:sp>
      <p:sp>
        <p:nvSpPr>
          <p:cNvPr id="157" name="Google Shape;157;p6"/>
          <p:cNvSpPr txBox="1"/>
          <p:nvPr>
            <p:ph type="title"/>
          </p:nvPr>
        </p:nvSpPr>
        <p:spPr>
          <a:xfrm>
            <a:off x="478156" y="697028"/>
            <a:ext cx="6711900" cy="56700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Case Management Plan</a:t>
            </a:r>
            <a:endParaRPr sz="3600">
              <a:solidFill>
                <a:srgbClr val="F37124"/>
              </a:solidFill>
              <a:latin typeface="Georgia"/>
              <a:ea typeface="Georgia"/>
              <a:cs typeface="Georgia"/>
              <a:sym typeface="Georgia"/>
            </a:endParaRPr>
          </a:p>
        </p:txBody>
      </p:sp>
      <p:sp>
        <p:nvSpPr>
          <p:cNvPr id="158" name="Google Shape;158;p6"/>
          <p:cNvSpPr txBox="1"/>
          <p:nvPr/>
        </p:nvSpPr>
        <p:spPr>
          <a:xfrm>
            <a:off x="478156" y="1562341"/>
            <a:ext cx="7010299" cy="2636619"/>
          </a:xfrm>
          <a:prstGeom prst="rect">
            <a:avLst/>
          </a:prstGeom>
          <a:noFill/>
          <a:ln>
            <a:noFill/>
          </a:ln>
        </p:spPr>
        <p:txBody>
          <a:bodyPr anchorCtr="0" anchor="ctr" bIns="0" lIns="0" spcFirstLastPara="1" rIns="0" wrap="square" tIns="12700">
            <a:spAutoFit/>
          </a:bodyPr>
          <a:lstStyle/>
          <a:p>
            <a:pPr indent="0" lvl="0" marL="12700" marR="448309" rtl="0" algn="l">
              <a:lnSpc>
                <a:spcPct val="167777"/>
              </a:lnSpc>
              <a:spcBef>
                <a:spcPts val="0"/>
              </a:spcBef>
              <a:spcAft>
                <a:spcPts val="0"/>
              </a:spcAft>
              <a:buClr>
                <a:srgbClr val="1D3349"/>
              </a:buClr>
              <a:buSzPts val="1800"/>
              <a:buFont typeface="Arial"/>
              <a:buNone/>
            </a:pPr>
            <a:r>
              <a:rPr b="1" i="0" lang="en-US" sz="1800" u="none" cap="none" strike="noStrike">
                <a:solidFill>
                  <a:srgbClr val="1D3349"/>
                </a:solidFill>
                <a:latin typeface="Arial"/>
                <a:ea typeface="Arial"/>
                <a:cs typeface="Arial"/>
                <a:sym typeface="Arial"/>
              </a:rPr>
              <a:t>A comprehensive care plan for a child that  describes</a:t>
            </a:r>
            <a:r>
              <a:rPr b="0" i="0" lang="en-US" sz="1800" u="none" cap="none" strike="noStrike">
                <a:solidFill>
                  <a:srgbClr val="1D3349"/>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a:p>
            <a:pPr indent="-285750" lvl="0" marL="297815" marR="5080" rtl="0" algn="l">
              <a:lnSpc>
                <a:spcPct val="167777"/>
              </a:lnSpc>
              <a:spcBef>
                <a:spcPts val="68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Child’s and family’s strengths, challenges, needs, and desires as determined from the  child and family assessments</a:t>
            </a:r>
            <a:endParaRPr b="0" i="0" sz="1800" u="none" cap="none" strike="noStrike">
              <a:solidFill>
                <a:schemeClr val="dk1"/>
              </a:solidFill>
              <a:latin typeface="Arial"/>
              <a:ea typeface="Arial"/>
              <a:cs typeface="Arial"/>
              <a:sym typeface="Arial"/>
            </a:endParaRPr>
          </a:p>
          <a:p>
            <a:pPr indent="-285750" lvl="0" marL="297815" marR="309245" rtl="0" algn="l">
              <a:lnSpc>
                <a:spcPct val="167777"/>
              </a:lnSpc>
              <a:spcBef>
                <a:spcPts val="685"/>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Plans for support and interventions to be implemented</a:t>
            </a:r>
            <a:endParaRPr b="0" i="0" sz="1800" u="none" cap="none" strike="noStrike">
              <a:solidFill>
                <a:schemeClr val="dk1"/>
              </a:solidFill>
              <a:latin typeface="Arial"/>
              <a:ea typeface="Arial"/>
              <a:cs typeface="Arial"/>
              <a:sym typeface="Arial"/>
            </a:endParaRPr>
          </a:p>
          <a:p>
            <a:pPr indent="-285750" lvl="0" marL="297815" marR="149860" rtl="0" algn="l">
              <a:lnSpc>
                <a:spcPct val="167777"/>
              </a:lnSpc>
              <a:spcBef>
                <a:spcPts val="680"/>
              </a:spcBef>
              <a:spcAft>
                <a:spcPts val="0"/>
              </a:spcAft>
              <a:buClr>
                <a:srgbClr val="1D3349"/>
              </a:buClr>
              <a:buSzPts val="1800"/>
              <a:buFont typeface="Arial"/>
              <a:buChar char="•"/>
            </a:pPr>
            <a:r>
              <a:rPr b="0" i="0" lang="en-US" sz="1800" u="none" cap="none" strike="noStrike">
                <a:solidFill>
                  <a:srgbClr val="1D3349"/>
                </a:solidFill>
                <a:latin typeface="Arial"/>
                <a:ea typeface="Arial"/>
                <a:cs typeface="Arial"/>
                <a:sym typeface="Arial"/>
              </a:rPr>
              <a:t>Measurable goals, time frames to achieve them, and resources to be used</a:t>
            </a:r>
            <a:endParaRPr b="0" i="0" sz="1800" u="none" cap="none" strike="noStrike">
              <a:solidFill>
                <a:schemeClr val="dk1"/>
              </a:solidFill>
              <a:latin typeface="Arial"/>
              <a:ea typeface="Arial"/>
              <a:cs typeface="Arial"/>
              <a:sym typeface="Arial"/>
            </a:endParaRPr>
          </a:p>
        </p:txBody>
      </p:sp>
      <p:pic>
        <p:nvPicPr>
          <p:cNvPr id="159" name="Google Shape;159;p6"/>
          <p:cNvPicPr preferRelativeResize="0"/>
          <p:nvPr/>
        </p:nvPicPr>
        <p:blipFill rotWithShape="1">
          <a:blip r:embed="rId5">
            <a:alphaModFix/>
          </a:blip>
          <a:srcRect b="0" l="0" r="0" t="0"/>
          <a:stretch/>
        </p:blipFill>
        <p:spPr>
          <a:xfrm>
            <a:off x="7701272" y="1492456"/>
            <a:ext cx="4318236" cy="2706500"/>
          </a:xfrm>
          <a:prstGeom prst="rect">
            <a:avLst/>
          </a:prstGeom>
          <a:noFill/>
          <a:ln>
            <a:noFill/>
          </a:ln>
        </p:spPr>
      </p:pic>
      <p:sp>
        <p:nvSpPr>
          <p:cNvPr id="160" name="Google Shape;160;p6"/>
          <p:cNvSpPr txBox="1"/>
          <p:nvPr/>
        </p:nvSpPr>
        <p:spPr>
          <a:xfrm>
            <a:off x="10559425" y="4123200"/>
            <a:ext cx="16314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image: Stock Photos</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7"/>
          <p:cNvPicPr preferRelativeResize="0"/>
          <p:nvPr/>
        </p:nvPicPr>
        <p:blipFill rotWithShape="1">
          <a:blip r:embed="rId3">
            <a:alphaModFix/>
          </a:blip>
          <a:srcRect b="0" l="0" r="0" t="0"/>
          <a:stretch/>
        </p:blipFill>
        <p:spPr>
          <a:xfrm>
            <a:off x="587942" y="2080322"/>
            <a:ext cx="11016115" cy="1721268"/>
          </a:xfrm>
          <a:prstGeom prst="rect">
            <a:avLst/>
          </a:prstGeom>
          <a:noFill/>
          <a:ln>
            <a:noFill/>
          </a:ln>
        </p:spPr>
      </p:pic>
      <p:pic>
        <p:nvPicPr>
          <p:cNvPr id="166" name="Google Shape;166;p7"/>
          <p:cNvPicPr preferRelativeResize="0"/>
          <p:nvPr/>
        </p:nvPicPr>
        <p:blipFill rotWithShape="1">
          <a:blip r:embed="rId4">
            <a:alphaModFix/>
          </a:blip>
          <a:srcRect b="86815" l="0" r="0" t="0"/>
          <a:stretch/>
        </p:blipFill>
        <p:spPr>
          <a:xfrm>
            <a:off x="1185" y="0"/>
            <a:ext cx="12189630" cy="904240"/>
          </a:xfrm>
          <a:prstGeom prst="rect">
            <a:avLst/>
          </a:prstGeom>
          <a:noFill/>
          <a:ln>
            <a:noFill/>
          </a:ln>
        </p:spPr>
      </p:pic>
      <p:pic>
        <p:nvPicPr>
          <p:cNvPr id="167" name="Google Shape;167;p7"/>
          <p:cNvPicPr preferRelativeResize="0"/>
          <p:nvPr/>
        </p:nvPicPr>
        <p:blipFill rotWithShape="1">
          <a:blip r:embed="rId4">
            <a:alphaModFix/>
          </a:blip>
          <a:srcRect b="0" l="0" r="0" t="81185"/>
          <a:stretch/>
        </p:blipFill>
        <p:spPr>
          <a:xfrm>
            <a:off x="1185" y="5567680"/>
            <a:ext cx="12189630" cy="1290320"/>
          </a:xfrm>
          <a:prstGeom prst="rect">
            <a:avLst/>
          </a:prstGeom>
          <a:noFill/>
          <a:ln>
            <a:noFill/>
          </a:ln>
        </p:spPr>
      </p:pic>
      <p:grpSp>
        <p:nvGrpSpPr>
          <p:cNvPr id="168" name="Google Shape;168;p7"/>
          <p:cNvGrpSpPr/>
          <p:nvPr/>
        </p:nvGrpSpPr>
        <p:grpSpPr>
          <a:xfrm>
            <a:off x="9468371" y="6243362"/>
            <a:ext cx="2388889" cy="590652"/>
            <a:chOff x="9468371" y="6243362"/>
            <a:chExt cx="2388889" cy="590652"/>
          </a:xfrm>
        </p:grpSpPr>
        <p:pic>
          <p:nvPicPr>
            <p:cNvPr id="169" name="Google Shape;169;p7"/>
            <p:cNvPicPr preferRelativeResize="0"/>
            <p:nvPr/>
          </p:nvPicPr>
          <p:blipFill rotWithShape="1">
            <a:blip r:embed="rId5">
              <a:alphaModFix/>
            </a:blip>
            <a:srcRect b="0" l="0" r="0" t="0"/>
            <a:stretch/>
          </p:blipFill>
          <p:spPr>
            <a:xfrm>
              <a:off x="11266608" y="6243362"/>
              <a:ext cx="590652" cy="590652"/>
            </a:xfrm>
            <a:prstGeom prst="rect">
              <a:avLst/>
            </a:prstGeom>
            <a:noFill/>
            <a:ln>
              <a:noFill/>
            </a:ln>
          </p:spPr>
        </p:pic>
        <p:sp>
          <p:nvSpPr>
            <p:cNvPr id="170" name="Google Shape;170;p7"/>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171" name="Google Shape;171;p7"/>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06</a:t>
            </a:r>
            <a:endParaRPr b="0" i="0" sz="1400" u="none" cap="none" strike="noStrike">
              <a:solidFill>
                <a:srgbClr val="000000"/>
              </a:solidFill>
              <a:latin typeface="Arial"/>
              <a:ea typeface="Arial"/>
              <a:cs typeface="Arial"/>
              <a:sym typeface="Arial"/>
            </a:endParaRPr>
          </a:p>
        </p:txBody>
      </p:sp>
      <p:sp>
        <p:nvSpPr>
          <p:cNvPr id="172" name="Google Shape;172;p7"/>
          <p:cNvSpPr txBox="1"/>
          <p:nvPr>
            <p:ph type="title"/>
          </p:nvPr>
        </p:nvSpPr>
        <p:spPr>
          <a:xfrm>
            <a:off x="2740042" y="1129095"/>
            <a:ext cx="6711916" cy="566822"/>
          </a:xfrm>
          <a:prstGeom prst="rect">
            <a:avLst/>
          </a:prstGeom>
          <a:noFill/>
          <a:ln>
            <a:noFill/>
          </a:ln>
        </p:spPr>
        <p:txBody>
          <a:bodyPr anchorCtr="0" anchor="ctr" bIns="0" lIns="0" spcFirstLastPara="1" rIns="0" wrap="square" tIns="12700">
            <a:spAutoFit/>
          </a:bodyPr>
          <a:lstStyle/>
          <a:p>
            <a:pPr indent="0" lvl="0" marL="12700" rtl="0" algn="ctr">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Case Management Process</a:t>
            </a:r>
            <a:endParaRPr sz="3600">
              <a:solidFill>
                <a:srgbClr val="F37124"/>
              </a:solidFill>
              <a:latin typeface="Georgia"/>
              <a:ea typeface="Georgia"/>
              <a:cs typeface="Georgia"/>
              <a:sym typeface="Georgia"/>
            </a:endParaRPr>
          </a:p>
        </p:txBody>
      </p:sp>
      <p:sp>
        <p:nvSpPr>
          <p:cNvPr id="173" name="Google Shape;173;p7"/>
          <p:cNvSpPr txBox="1"/>
          <p:nvPr/>
        </p:nvSpPr>
        <p:spPr>
          <a:xfrm>
            <a:off x="1384434" y="4066334"/>
            <a:ext cx="9423133" cy="1305486"/>
          </a:xfrm>
          <a:prstGeom prst="rect">
            <a:avLst/>
          </a:prstGeom>
          <a:noFill/>
          <a:ln>
            <a:noFill/>
          </a:ln>
        </p:spPr>
        <p:txBody>
          <a:bodyPr anchorCtr="0" anchor="ctr" bIns="0" lIns="0" spcFirstLastPara="1" rIns="0" wrap="square" tIns="12700">
            <a:spAutoFit/>
          </a:bodyPr>
          <a:lstStyle/>
          <a:p>
            <a:pPr indent="0" lvl="0" marL="0" marR="0" rtl="0" algn="ctr">
              <a:lnSpc>
                <a:spcPct val="100000"/>
              </a:lnSpc>
              <a:spcBef>
                <a:spcPts val="0"/>
              </a:spcBef>
              <a:spcAft>
                <a:spcPts val="0"/>
              </a:spcAft>
              <a:buClr>
                <a:srgbClr val="1E3348"/>
              </a:buClr>
              <a:buSzPts val="2000"/>
              <a:buFont typeface="Arial"/>
              <a:buNone/>
            </a:pPr>
            <a:r>
              <a:rPr b="0" i="0" lang="en-US" sz="2000" u="none" cap="none" strike="noStrike">
                <a:solidFill>
                  <a:srgbClr val="1E3348"/>
                </a:solidFill>
                <a:latin typeface="Arial"/>
                <a:ea typeface="Arial"/>
                <a:cs typeface="Arial"/>
                <a:sym typeface="Arial"/>
              </a:rPr>
              <a:t>The process is highly individualized and focused on the child.</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5"/>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a:p>
            <a:pPr indent="5715" lvl="0" marL="12065" marR="5080" rtl="0" algn="ctr">
              <a:lnSpc>
                <a:spcPct val="100000"/>
              </a:lnSpc>
              <a:spcBef>
                <a:spcPts val="0"/>
              </a:spcBef>
              <a:spcAft>
                <a:spcPts val="0"/>
              </a:spcAft>
              <a:buClr>
                <a:srgbClr val="1E3348"/>
              </a:buClr>
              <a:buSzPts val="2000"/>
              <a:buFont typeface="Arial"/>
              <a:buNone/>
            </a:pPr>
            <a:r>
              <a:rPr b="0" i="0" lang="en-US" sz="2000" u="none" cap="none" strike="noStrike">
                <a:solidFill>
                  <a:srgbClr val="1E3348"/>
                </a:solidFill>
                <a:latin typeface="Arial"/>
                <a:ea typeface="Arial"/>
                <a:cs typeface="Arial"/>
                <a:sym typeface="Arial"/>
              </a:rPr>
              <a:t>Note that the process is presented as steps, but it is often non-linear and can  involve several steps happening at the same time or circling back in the process.</a:t>
            </a:r>
            <a:endParaRPr b="0" i="0" sz="2000" u="none" cap="none" strike="noStrike">
              <a:solidFill>
                <a:schemeClr val="dk1"/>
              </a:solidFill>
              <a:latin typeface="Arial"/>
              <a:ea typeface="Arial"/>
              <a:cs typeface="Arial"/>
              <a:sym typeface="Arial"/>
            </a:endParaRPr>
          </a:p>
        </p:txBody>
      </p:sp>
      <p:sp>
        <p:nvSpPr>
          <p:cNvPr id="174" name="Google Shape;174;p7"/>
          <p:cNvSpPr txBox="1"/>
          <p:nvPr/>
        </p:nvSpPr>
        <p:spPr>
          <a:xfrm>
            <a:off x="1301075" y="2670075"/>
            <a:ext cx="1026160" cy="495300"/>
          </a:xfrm>
          <a:prstGeom prst="rect">
            <a:avLst/>
          </a:prstGeom>
          <a:noFill/>
          <a:ln>
            <a:noFill/>
          </a:ln>
        </p:spPr>
        <p:txBody>
          <a:bodyPr anchorCtr="0" anchor="t" bIns="0" lIns="0" spcFirstLastPara="1" rIns="0" wrap="square" tIns="20300">
            <a:spAutoFit/>
          </a:bodyPr>
          <a:lstStyle/>
          <a:p>
            <a:pPr indent="189865" lvl="0" marL="12700" marR="5080" rtl="0" algn="l">
              <a:lnSpc>
                <a:spcPct val="119354"/>
              </a:lnSpc>
              <a:spcBef>
                <a:spcPts val="0"/>
              </a:spcBef>
              <a:spcAft>
                <a:spcPts val="0"/>
              </a:spcAft>
              <a:buClr>
                <a:srgbClr val="000000"/>
              </a:buClr>
              <a:buSzPts val="1550"/>
              <a:buFont typeface="Arial"/>
              <a:buNone/>
            </a:pPr>
            <a:r>
              <a:rPr b="1" i="0" lang="en-US" sz="1550" u="none" cap="none" strike="noStrike">
                <a:solidFill>
                  <a:srgbClr val="231F20"/>
                </a:solidFill>
                <a:latin typeface="Arial"/>
                <a:ea typeface="Arial"/>
                <a:cs typeface="Arial"/>
                <a:sym typeface="Arial"/>
              </a:rPr>
              <a:t>Intake/  Admission</a:t>
            </a:r>
            <a:endParaRPr b="0" i="0" sz="1550" u="none" cap="none" strike="noStrike">
              <a:solidFill>
                <a:schemeClr val="dk1"/>
              </a:solidFill>
              <a:latin typeface="Arial"/>
              <a:ea typeface="Arial"/>
              <a:cs typeface="Arial"/>
              <a:sym typeface="Arial"/>
            </a:endParaRPr>
          </a:p>
        </p:txBody>
      </p:sp>
      <p:sp>
        <p:nvSpPr>
          <p:cNvPr id="175" name="Google Shape;175;p7"/>
          <p:cNvSpPr txBox="1"/>
          <p:nvPr/>
        </p:nvSpPr>
        <p:spPr>
          <a:xfrm>
            <a:off x="3203964" y="2808023"/>
            <a:ext cx="711200" cy="26035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550"/>
              <a:buFont typeface="Arial"/>
              <a:buNone/>
            </a:pPr>
            <a:r>
              <a:rPr b="1" i="0" lang="en-US" sz="1550" u="none" cap="none" strike="noStrike">
                <a:solidFill>
                  <a:srgbClr val="231F20"/>
                </a:solidFill>
                <a:latin typeface="Arial"/>
                <a:ea typeface="Arial"/>
                <a:cs typeface="Arial"/>
                <a:sym typeface="Arial"/>
              </a:rPr>
              <a:t>Assess</a:t>
            </a:r>
            <a:endParaRPr b="0" i="0" sz="1550" u="none" cap="none" strike="noStrike">
              <a:solidFill>
                <a:schemeClr val="dk1"/>
              </a:solidFill>
              <a:latin typeface="Arial"/>
              <a:ea typeface="Arial"/>
              <a:cs typeface="Arial"/>
              <a:sym typeface="Arial"/>
            </a:endParaRPr>
          </a:p>
        </p:txBody>
      </p:sp>
      <p:sp>
        <p:nvSpPr>
          <p:cNvPr id="176" name="Google Shape;176;p7"/>
          <p:cNvSpPr txBox="1"/>
          <p:nvPr/>
        </p:nvSpPr>
        <p:spPr>
          <a:xfrm>
            <a:off x="5104763" y="2808023"/>
            <a:ext cx="439420" cy="26035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550"/>
              <a:buFont typeface="Arial"/>
              <a:buNone/>
            </a:pPr>
            <a:r>
              <a:rPr b="1" i="0" lang="en-US" sz="1550" u="none" cap="none" strike="noStrike">
                <a:solidFill>
                  <a:srgbClr val="231F20"/>
                </a:solidFill>
                <a:latin typeface="Arial"/>
                <a:ea typeface="Arial"/>
                <a:cs typeface="Arial"/>
                <a:sym typeface="Arial"/>
              </a:rPr>
              <a:t>Plan</a:t>
            </a:r>
            <a:endParaRPr b="0" i="0" sz="1550" u="none" cap="none" strike="noStrike">
              <a:solidFill>
                <a:schemeClr val="dk1"/>
              </a:solidFill>
              <a:latin typeface="Arial"/>
              <a:ea typeface="Arial"/>
              <a:cs typeface="Arial"/>
              <a:sym typeface="Arial"/>
            </a:endParaRPr>
          </a:p>
        </p:txBody>
      </p:sp>
      <p:sp>
        <p:nvSpPr>
          <p:cNvPr id="177" name="Google Shape;177;p7"/>
          <p:cNvSpPr txBox="1"/>
          <p:nvPr/>
        </p:nvSpPr>
        <p:spPr>
          <a:xfrm>
            <a:off x="6463043" y="2808023"/>
            <a:ext cx="1005205" cy="26035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550"/>
              <a:buFont typeface="Arial"/>
              <a:buNone/>
            </a:pPr>
            <a:r>
              <a:rPr b="1" i="0" lang="en-US" sz="1550" u="none" cap="none" strike="noStrike">
                <a:solidFill>
                  <a:srgbClr val="231F20"/>
                </a:solidFill>
                <a:latin typeface="Arial"/>
                <a:ea typeface="Arial"/>
                <a:cs typeface="Arial"/>
                <a:sym typeface="Arial"/>
              </a:rPr>
              <a:t>Implement</a:t>
            </a:r>
            <a:endParaRPr b="0" i="0" sz="1550" u="none" cap="none" strike="noStrike">
              <a:solidFill>
                <a:schemeClr val="dk1"/>
              </a:solidFill>
              <a:latin typeface="Arial"/>
              <a:ea typeface="Arial"/>
              <a:cs typeface="Arial"/>
              <a:sym typeface="Arial"/>
            </a:endParaRPr>
          </a:p>
        </p:txBody>
      </p:sp>
      <p:sp>
        <p:nvSpPr>
          <p:cNvPr id="178" name="Google Shape;178;p7"/>
          <p:cNvSpPr txBox="1"/>
          <p:nvPr/>
        </p:nvSpPr>
        <p:spPr>
          <a:xfrm>
            <a:off x="8161250" y="2673088"/>
            <a:ext cx="1026160" cy="495300"/>
          </a:xfrm>
          <a:prstGeom prst="rect">
            <a:avLst/>
          </a:prstGeom>
          <a:noFill/>
          <a:ln>
            <a:noFill/>
          </a:ln>
        </p:spPr>
        <p:txBody>
          <a:bodyPr anchorCtr="0" anchor="t" bIns="0" lIns="0" spcFirstLastPara="1" rIns="0" wrap="square" tIns="20300">
            <a:spAutoFit/>
          </a:bodyPr>
          <a:lstStyle/>
          <a:p>
            <a:pPr indent="-97790" lvl="0" marL="109854" marR="5080" rtl="0" algn="l">
              <a:lnSpc>
                <a:spcPct val="119354"/>
              </a:lnSpc>
              <a:spcBef>
                <a:spcPts val="0"/>
              </a:spcBef>
              <a:spcAft>
                <a:spcPts val="0"/>
              </a:spcAft>
              <a:buClr>
                <a:srgbClr val="000000"/>
              </a:buClr>
              <a:buSzPts val="1550"/>
              <a:buFont typeface="Arial"/>
              <a:buNone/>
            </a:pPr>
            <a:r>
              <a:rPr b="1" i="0" lang="en-US" sz="1550" u="none" cap="none" strike="noStrike">
                <a:solidFill>
                  <a:srgbClr val="231F20"/>
                </a:solidFill>
                <a:latin typeface="Arial"/>
                <a:ea typeface="Arial"/>
                <a:cs typeface="Arial"/>
                <a:sym typeface="Arial"/>
              </a:rPr>
              <a:t>Follow-Up/  Evaluate</a:t>
            </a:r>
            <a:endParaRPr b="0" i="0" sz="1550" u="none" cap="none" strike="noStrike">
              <a:solidFill>
                <a:schemeClr val="dk1"/>
              </a:solidFill>
              <a:latin typeface="Arial"/>
              <a:ea typeface="Arial"/>
              <a:cs typeface="Arial"/>
              <a:sym typeface="Arial"/>
            </a:endParaRPr>
          </a:p>
        </p:txBody>
      </p:sp>
      <p:sp>
        <p:nvSpPr>
          <p:cNvPr id="179" name="Google Shape;179;p7"/>
          <p:cNvSpPr txBox="1"/>
          <p:nvPr/>
        </p:nvSpPr>
        <p:spPr>
          <a:xfrm>
            <a:off x="10116333" y="2670075"/>
            <a:ext cx="558900" cy="543900"/>
          </a:xfrm>
          <a:prstGeom prst="rect">
            <a:avLst/>
          </a:prstGeom>
          <a:noFill/>
          <a:ln>
            <a:noFill/>
          </a:ln>
        </p:spPr>
        <p:txBody>
          <a:bodyPr anchorCtr="0" anchor="t" bIns="0" lIns="0" spcFirstLastPara="1" rIns="0" wrap="square" tIns="20300">
            <a:spAutoFit/>
          </a:bodyPr>
          <a:lstStyle/>
          <a:p>
            <a:pPr indent="-5715" lvl="0" marL="17780" marR="5080" rtl="0" algn="l">
              <a:lnSpc>
                <a:spcPct val="119354"/>
              </a:lnSpc>
              <a:spcBef>
                <a:spcPts val="0"/>
              </a:spcBef>
              <a:spcAft>
                <a:spcPts val="0"/>
              </a:spcAft>
              <a:buClr>
                <a:srgbClr val="000000"/>
              </a:buClr>
              <a:buSzPts val="1550"/>
              <a:buFont typeface="Arial"/>
              <a:buNone/>
            </a:pPr>
            <a:r>
              <a:rPr b="1" i="0" lang="en-US" sz="1550" u="none" cap="none" strike="noStrike">
                <a:solidFill>
                  <a:srgbClr val="231F20"/>
                </a:solidFill>
                <a:latin typeface="Arial"/>
                <a:ea typeface="Arial"/>
                <a:cs typeface="Arial"/>
                <a:sym typeface="Arial"/>
              </a:rPr>
              <a:t>Close  Case</a:t>
            </a:r>
            <a:endParaRPr b="0" i="0" sz="155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8"/>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185" name="Google Shape;185;p8"/>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186" name="Google Shape;186;p8"/>
          <p:cNvGrpSpPr/>
          <p:nvPr/>
        </p:nvGrpSpPr>
        <p:grpSpPr>
          <a:xfrm>
            <a:off x="9468371" y="6243362"/>
            <a:ext cx="2388889" cy="590652"/>
            <a:chOff x="9468371" y="6243362"/>
            <a:chExt cx="2388889" cy="590652"/>
          </a:xfrm>
        </p:grpSpPr>
        <p:pic>
          <p:nvPicPr>
            <p:cNvPr id="187" name="Google Shape;187;p8"/>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188" name="Google Shape;188;p8"/>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189" name="Google Shape;189;p8"/>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07</a:t>
            </a:r>
            <a:endParaRPr b="0" i="0" sz="1400" u="none" cap="none" strike="noStrike">
              <a:solidFill>
                <a:srgbClr val="000000"/>
              </a:solidFill>
              <a:latin typeface="Arial"/>
              <a:ea typeface="Arial"/>
              <a:cs typeface="Arial"/>
              <a:sym typeface="Arial"/>
            </a:endParaRPr>
          </a:p>
        </p:txBody>
      </p:sp>
      <p:sp>
        <p:nvSpPr>
          <p:cNvPr id="190" name="Google Shape;190;p8"/>
          <p:cNvSpPr txBox="1"/>
          <p:nvPr>
            <p:ph type="title"/>
          </p:nvPr>
        </p:nvSpPr>
        <p:spPr>
          <a:xfrm>
            <a:off x="478156" y="574635"/>
            <a:ext cx="4757987" cy="443711"/>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2800"/>
              <a:buFont typeface="Georgia"/>
              <a:buNone/>
            </a:pPr>
            <a:r>
              <a:rPr lang="en-US" sz="2800">
                <a:solidFill>
                  <a:srgbClr val="F37124"/>
                </a:solidFill>
                <a:latin typeface="Georgia"/>
                <a:ea typeface="Georgia"/>
                <a:cs typeface="Georgia"/>
                <a:sym typeface="Georgia"/>
              </a:rPr>
              <a:t>Case Management flow Chart</a:t>
            </a:r>
            <a:endParaRPr sz="2800">
              <a:solidFill>
                <a:srgbClr val="F37124"/>
              </a:solidFill>
              <a:latin typeface="Georgia"/>
              <a:ea typeface="Georgia"/>
              <a:cs typeface="Georgia"/>
              <a:sym typeface="Georgia"/>
            </a:endParaRPr>
          </a:p>
        </p:txBody>
      </p:sp>
      <p:pic>
        <p:nvPicPr>
          <p:cNvPr id="191" name="Google Shape;191;p8"/>
          <p:cNvPicPr preferRelativeResize="0"/>
          <p:nvPr/>
        </p:nvPicPr>
        <p:blipFill rotWithShape="1">
          <a:blip r:embed="rId5">
            <a:alphaModFix/>
          </a:blip>
          <a:srcRect b="0" l="0" r="0" t="15860"/>
          <a:stretch/>
        </p:blipFill>
        <p:spPr>
          <a:xfrm>
            <a:off x="366401" y="1040524"/>
            <a:ext cx="9273225" cy="5517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9"/>
          <p:cNvPicPr preferRelativeResize="0"/>
          <p:nvPr/>
        </p:nvPicPr>
        <p:blipFill rotWithShape="1">
          <a:blip r:embed="rId3">
            <a:alphaModFix/>
          </a:blip>
          <a:srcRect b="86815" l="0" r="0" t="0"/>
          <a:stretch/>
        </p:blipFill>
        <p:spPr>
          <a:xfrm>
            <a:off x="1185" y="0"/>
            <a:ext cx="12189630" cy="904240"/>
          </a:xfrm>
          <a:prstGeom prst="rect">
            <a:avLst/>
          </a:prstGeom>
          <a:noFill/>
          <a:ln>
            <a:noFill/>
          </a:ln>
        </p:spPr>
      </p:pic>
      <p:pic>
        <p:nvPicPr>
          <p:cNvPr id="197" name="Google Shape;197;p9"/>
          <p:cNvPicPr preferRelativeResize="0"/>
          <p:nvPr/>
        </p:nvPicPr>
        <p:blipFill rotWithShape="1">
          <a:blip r:embed="rId3">
            <a:alphaModFix/>
          </a:blip>
          <a:srcRect b="0" l="0" r="0" t="81185"/>
          <a:stretch/>
        </p:blipFill>
        <p:spPr>
          <a:xfrm>
            <a:off x="1185" y="5567680"/>
            <a:ext cx="12189630" cy="1290320"/>
          </a:xfrm>
          <a:prstGeom prst="rect">
            <a:avLst/>
          </a:prstGeom>
          <a:noFill/>
          <a:ln>
            <a:noFill/>
          </a:ln>
        </p:spPr>
      </p:pic>
      <p:grpSp>
        <p:nvGrpSpPr>
          <p:cNvPr id="198" name="Google Shape;198;p9"/>
          <p:cNvGrpSpPr/>
          <p:nvPr/>
        </p:nvGrpSpPr>
        <p:grpSpPr>
          <a:xfrm>
            <a:off x="9468371" y="6243362"/>
            <a:ext cx="2388889" cy="590652"/>
            <a:chOff x="9468371" y="6243362"/>
            <a:chExt cx="2388889" cy="590652"/>
          </a:xfrm>
        </p:grpSpPr>
        <p:pic>
          <p:nvPicPr>
            <p:cNvPr id="199" name="Google Shape;199;p9"/>
            <p:cNvPicPr preferRelativeResize="0"/>
            <p:nvPr/>
          </p:nvPicPr>
          <p:blipFill rotWithShape="1">
            <a:blip r:embed="rId4">
              <a:alphaModFix/>
            </a:blip>
            <a:srcRect b="0" l="0" r="0" t="0"/>
            <a:stretch/>
          </p:blipFill>
          <p:spPr>
            <a:xfrm>
              <a:off x="11266608" y="6243362"/>
              <a:ext cx="590652" cy="590652"/>
            </a:xfrm>
            <a:prstGeom prst="rect">
              <a:avLst/>
            </a:prstGeom>
            <a:noFill/>
            <a:ln>
              <a:noFill/>
            </a:ln>
          </p:spPr>
        </p:pic>
        <p:sp>
          <p:nvSpPr>
            <p:cNvPr id="200" name="Google Shape;200;p9"/>
            <p:cNvSpPr txBox="1"/>
            <p:nvPr/>
          </p:nvSpPr>
          <p:spPr>
            <a:xfrm>
              <a:off x="9468371" y="6625652"/>
              <a:ext cx="1772920" cy="171201"/>
            </a:xfrm>
            <a:prstGeom prst="rect">
              <a:avLst/>
            </a:prstGeom>
            <a:noFill/>
            <a:ln>
              <a:noFill/>
            </a:ln>
          </p:spPr>
          <p:txBody>
            <a:bodyPr anchorCtr="0" anchor="t" bIns="0" lIns="0" spcFirstLastPara="1" rIns="0" wrap="square" tIns="1900">
              <a:spAutoFit/>
            </a:bodyPr>
            <a:lstStyle/>
            <a:p>
              <a:pPr indent="0" lvl="0" marL="1270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@Miracle Foundation 2021</a:t>
              </a:r>
              <a:endParaRPr b="0" i="0" sz="1400" u="none" cap="none" strike="noStrike">
                <a:solidFill>
                  <a:srgbClr val="000000"/>
                </a:solidFill>
                <a:latin typeface="Arial"/>
                <a:ea typeface="Arial"/>
                <a:cs typeface="Arial"/>
                <a:sym typeface="Arial"/>
              </a:endParaRPr>
            </a:p>
          </p:txBody>
        </p:sp>
      </p:grpSp>
      <p:sp>
        <p:nvSpPr>
          <p:cNvPr id="201" name="Google Shape;201;p9"/>
          <p:cNvSpPr txBox="1"/>
          <p:nvPr/>
        </p:nvSpPr>
        <p:spPr>
          <a:xfrm>
            <a:off x="11627581" y="391252"/>
            <a:ext cx="229679" cy="243656"/>
          </a:xfrm>
          <a:prstGeom prst="rect">
            <a:avLst/>
          </a:prstGeom>
          <a:noFill/>
          <a:ln>
            <a:noFill/>
          </a:ln>
        </p:spPr>
        <p:txBody>
          <a:bodyPr anchorCtr="0" anchor="b" bIns="0" lIns="0" spcFirstLastPara="1" rIns="0" wrap="square" tIns="12700">
            <a:spAutoFit/>
          </a:bodyPr>
          <a:lstStyle/>
          <a:p>
            <a:pPr indent="0" lvl="0" marL="12700" marR="0" rtl="0" algn="ctr">
              <a:lnSpc>
                <a:spcPct val="100000"/>
              </a:lnSpc>
              <a:spcBef>
                <a:spcPts val="0"/>
              </a:spcBef>
              <a:spcAft>
                <a:spcPts val="0"/>
              </a:spcAft>
              <a:buClr>
                <a:schemeClr val="lt1"/>
              </a:buClr>
              <a:buSzPts val="1500"/>
              <a:buFont typeface="Arial"/>
              <a:buNone/>
            </a:pPr>
            <a:r>
              <a:rPr b="1" i="0" lang="en-US" sz="1500" u="none" cap="none" strike="noStrike">
                <a:solidFill>
                  <a:schemeClr val="lt1"/>
                </a:solidFill>
                <a:latin typeface="Arial"/>
                <a:ea typeface="Arial"/>
                <a:cs typeface="Arial"/>
                <a:sym typeface="Arial"/>
              </a:rPr>
              <a:t>08</a:t>
            </a:r>
            <a:endParaRPr b="0" i="0" sz="1400" u="none" cap="none" strike="noStrike">
              <a:solidFill>
                <a:srgbClr val="000000"/>
              </a:solidFill>
              <a:latin typeface="Arial"/>
              <a:ea typeface="Arial"/>
              <a:cs typeface="Arial"/>
              <a:sym typeface="Arial"/>
            </a:endParaRPr>
          </a:p>
        </p:txBody>
      </p:sp>
      <p:sp>
        <p:nvSpPr>
          <p:cNvPr id="202" name="Google Shape;202;p9"/>
          <p:cNvSpPr txBox="1"/>
          <p:nvPr>
            <p:ph type="title"/>
          </p:nvPr>
        </p:nvSpPr>
        <p:spPr>
          <a:xfrm>
            <a:off x="478156" y="925628"/>
            <a:ext cx="2977314" cy="566822"/>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F37124"/>
              </a:buClr>
              <a:buSzPts val="3600"/>
              <a:buFont typeface="Georgia"/>
              <a:buNone/>
            </a:pPr>
            <a:r>
              <a:rPr lang="en-US" sz="3600">
                <a:solidFill>
                  <a:srgbClr val="F37124"/>
                </a:solidFill>
                <a:latin typeface="Georgia"/>
                <a:ea typeface="Georgia"/>
                <a:cs typeface="Georgia"/>
                <a:sym typeface="Georgia"/>
              </a:rPr>
              <a:t>Meet Riya</a:t>
            </a:r>
            <a:endParaRPr sz="3600">
              <a:solidFill>
                <a:srgbClr val="F37124"/>
              </a:solidFill>
              <a:latin typeface="Georgia"/>
              <a:ea typeface="Georgia"/>
              <a:cs typeface="Georgia"/>
              <a:sym typeface="Georgia"/>
            </a:endParaRPr>
          </a:p>
        </p:txBody>
      </p:sp>
      <p:sp>
        <p:nvSpPr>
          <p:cNvPr id="203" name="Google Shape;203;p9"/>
          <p:cNvSpPr txBox="1"/>
          <p:nvPr/>
        </p:nvSpPr>
        <p:spPr>
          <a:xfrm>
            <a:off x="478153" y="1633843"/>
            <a:ext cx="11149427" cy="289823"/>
          </a:xfrm>
          <a:prstGeom prst="rect">
            <a:avLst/>
          </a:prstGeom>
          <a:noFill/>
          <a:ln>
            <a:noFill/>
          </a:ln>
        </p:spPr>
        <p:txBody>
          <a:bodyPr anchorCtr="0" anchor="ctr" bIns="0" lIns="0" spcFirstLastPara="1" rIns="0" wrap="square" tIns="12700">
            <a:spAutoFit/>
          </a:bodyPr>
          <a:lstStyle/>
          <a:p>
            <a:pPr indent="0" lvl="0" marL="12700" marR="0" rtl="0" algn="l">
              <a:lnSpc>
                <a:spcPct val="100000"/>
              </a:lnSpc>
              <a:spcBef>
                <a:spcPts val="0"/>
              </a:spcBef>
              <a:spcAft>
                <a:spcPts val="0"/>
              </a:spcAft>
              <a:buClr>
                <a:srgbClr val="13314A"/>
              </a:buClr>
              <a:buSzPts val="1800"/>
              <a:buFont typeface="Arial"/>
              <a:buNone/>
            </a:pPr>
            <a:r>
              <a:rPr b="1" i="0" lang="en-US" sz="1800" u="none" cap="none" strike="noStrike">
                <a:solidFill>
                  <a:srgbClr val="13314A"/>
                </a:solidFill>
                <a:latin typeface="Arial"/>
                <a:ea typeface="Arial"/>
                <a:cs typeface="Arial"/>
                <a:sym typeface="Arial"/>
              </a:rPr>
              <a:t>We will use a fictional case study of a child to walk through the steps of case management.</a:t>
            </a:r>
            <a:endParaRPr b="0" i="0" sz="1800" u="none" cap="none" strike="noStrike">
              <a:solidFill>
                <a:srgbClr val="13314A"/>
              </a:solidFill>
              <a:latin typeface="Arial"/>
              <a:ea typeface="Arial"/>
              <a:cs typeface="Arial"/>
              <a:sym typeface="Arial"/>
            </a:endParaRPr>
          </a:p>
        </p:txBody>
      </p:sp>
      <p:sp>
        <p:nvSpPr>
          <p:cNvPr id="204" name="Google Shape;204;p9"/>
          <p:cNvSpPr txBox="1"/>
          <p:nvPr/>
        </p:nvSpPr>
        <p:spPr>
          <a:xfrm>
            <a:off x="478150" y="2155900"/>
            <a:ext cx="10639800" cy="2942400"/>
          </a:xfrm>
          <a:prstGeom prst="rect">
            <a:avLst/>
          </a:prstGeom>
          <a:noFill/>
          <a:ln>
            <a:noFill/>
          </a:ln>
        </p:spPr>
        <p:txBody>
          <a:bodyPr anchorCtr="0" anchor="ctr" bIns="0" lIns="0" spcFirstLastPara="1" rIns="0" wrap="square" tIns="12700">
            <a:spAutoFit/>
          </a:bodyPr>
          <a:lstStyle/>
          <a:p>
            <a:pPr indent="0" lvl="0" marL="12700" marR="322580" rtl="0" algn="l">
              <a:lnSpc>
                <a:spcPct val="100000"/>
              </a:lnSpc>
              <a:spcBef>
                <a:spcPts val="0"/>
              </a:spcBef>
              <a:spcAft>
                <a:spcPts val="0"/>
              </a:spcAft>
              <a:buClr>
                <a:srgbClr val="1E3348"/>
              </a:buClr>
              <a:buSzPts val="1600"/>
              <a:buFont typeface="Arial"/>
              <a:buNone/>
            </a:pPr>
            <a:r>
              <a:rPr b="0" i="0" lang="en-US" sz="1700" u="none" cap="none" strike="noStrike">
                <a:solidFill>
                  <a:srgbClr val="1E3348"/>
                </a:solidFill>
                <a:latin typeface="Arial"/>
                <a:ea typeface="Arial"/>
                <a:cs typeface="Arial"/>
                <a:sym typeface="Arial"/>
              </a:rPr>
              <a:t>Riya is a 6 year old girl who is entering Caring Child Care Institution (CCI) because her father recently passed away, and her mother, a domestic worker, can’t take care of Riya on her own because her work keeps her away from home.</a:t>
            </a:r>
            <a:endParaRPr b="0" i="0" sz="1500" u="none" cap="none" strike="noStrike">
              <a:solidFill>
                <a:srgbClr val="000000"/>
              </a:solidFill>
              <a:latin typeface="Arial"/>
              <a:ea typeface="Arial"/>
              <a:cs typeface="Arial"/>
              <a:sym typeface="Arial"/>
            </a:endParaRPr>
          </a:p>
          <a:p>
            <a:pPr indent="0" lvl="0" marL="12700" marR="322580" rtl="0" algn="l">
              <a:lnSpc>
                <a:spcPct val="100000"/>
              </a:lnSpc>
              <a:spcBef>
                <a:spcPts val="100"/>
              </a:spcBef>
              <a:spcAft>
                <a:spcPts val="0"/>
              </a:spcAft>
              <a:buClr>
                <a:schemeClr val="dk1"/>
              </a:buClr>
              <a:buSzPts val="1600"/>
              <a:buFont typeface="Calibri"/>
              <a:buNone/>
            </a:pPr>
            <a:r>
              <a:t/>
            </a:r>
            <a:endParaRPr b="0" i="0" sz="1700" u="none" cap="none" strike="noStrike">
              <a:solidFill>
                <a:srgbClr val="1E3348"/>
              </a:solidFill>
              <a:latin typeface="Arial"/>
              <a:ea typeface="Arial"/>
              <a:cs typeface="Arial"/>
              <a:sym typeface="Arial"/>
            </a:endParaRPr>
          </a:p>
          <a:p>
            <a:pPr indent="0" lvl="0" marL="12700" marR="5080" rtl="0" algn="l">
              <a:lnSpc>
                <a:spcPct val="100000"/>
              </a:lnSpc>
              <a:spcBef>
                <a:spcPts val="100"/>
              </a:spcBef>
              <a:spcAft>
                <a:spcPts val="0"/>
              </a:spcAft>
              <a:buClr>
                <a:srgbClr val="1E3348"/>
              </a:buClr>
              <a:buSzPts val="1600"/>
              <a:buFont typeface="Arial"/>
              <a:buNone/>
            </a:pPr>
            <a:r>
              <a:rPr b="0" i="0" lang="en-US" sz="1700" u="none" cap="none" strike="noStrike">
                <a:solidFill>
                  <a:srgbClr val="1E3348"/>
                </a:solidFill>
                <a:latin typeface="Arial"/>
                <a:ea typeface="Arial"/>
                <a:cs typeface="Arial"/>
                <a:sym typeface="Arial"/>
              </a:rPr>
              <a:t>Riya’s mother passes Caring CCI on her way to work every day and sees  all the children getting ready for school. She decided it would be the best  place for her daughter at this time since Riya would get the basics of food  and clothing, they could support her education, and she would get good  care outside of school hours.</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chemeClr val="dk1"/>
              </a:buClr>
              <a:buSzPts val="1600"/>
              <a:buFont typeface="Calibri"/>
              <a:buNone/>
            </a:pPr>
            <a:r>
              <a:t/>
            </a:r>
            <a:endParaRPr b="0" i="0" sz="1700" u="none" cap="none" strike="noStrike">
              <a:solidFill>
                <a:srgbClr val="1E3348"/>
              </a:solidFill>
              <a:latin typeface="Arial"/>
              <a:ea typeface="Arial"/>
              <a:cs typeface="Arial"/>
              <a:sym typeface="Arial"/>
            </a:endParaRPr>
          </a:p>
          <a:p>
            <a:pPr indent="0" lvl="0" marL="12700" marR="13970" rtl="0" algn="l">
              <a:lnSpc>
                <a:spcPct val="100000"/>
              </a:lnSpc>
              <a:spcBef>
                <a:spcPts val="100"/>
              </a:spcBef>
              <a:spcAft>
                <a:spcPts val="0"/>
              </a:spcAft>
              <a:buClr>
                <a:srgbClr val="1E3348"/>
              </a:buClr>
              <a:buSzPts val="1600"/>
              <a:buFont typeface="Arial"/>
              <a:buNone/>
            </a:pPr>
            <a:r>
              <a:rPr b="0" i="0" lang="en-US" sz="1700" u="none" cap="none" strike="noStrike">
                <a:solidFill>
                  <a:srgbClr val="1E3348"/>
                </a:solidFill>
                <a:latin typeface="Arial"/>
                <a:ea typeface="Arial"/>
                <a:cs typeface="Arial"/>
                <a:sym typeface="Arial"/>
              </a:rPr>
              <a:t>Though it was a really difficult decision, Riya’s mother felt it was the best  option she had for Riya to get the care she needed. She told Riya about  her plan and asked her to pack up a few items, since she would be  dropping Riya off on her way to work the next day.</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2022-11-17T03:05:36Z</dcterms:created>
  <dc:creator>Ashish Mishra</dc:creator>
</cp:coreProperties>
</file>